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7" r:id="rId2"/>
    <p:sldId id="256" r:id="rId3"/>
    <p:sldId id="258" r:id="rId4"/>
    <p:sldId id="261" r:id="rId5"/>
    <p:sldId id="263" r:id="rId6"/>
    <p:sldId id="269" r:id="rId7"/>
    <p:sldId id="264" r:id="rId8"/>
    <p:sldId id="265" r:id="rId9"/>
    <p:sldId id="266" r:id="rId10"/>
    <p:sldId id="276" r:id="rId11"/>
    <p:sldId id="267" r:id="rId12"/>
    <p:sldId id="268" r:id="rId13"/>
    <p:sldId id="270" r:id="rId14"/>
    <p:sldId id="271" r:id="rId15"/>
    <p:sldId id="273" r:id="rId16"/>
    <p:sldId id="260" r:id="rId17"/>
    <p:sldId id="274" r:id="rId18"/>
    <p:sldId id="275"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1/1/2023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28531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1/1/2023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703723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1/1/2023</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19215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1/1/2023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58319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1/1/2023</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74163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1/1/2023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9229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1/1/2023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29199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1/1/2023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27983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1/1/2023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4030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1/1/2023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399060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1/1/2023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0557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1/1/2023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186008301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srcRect t="6528" b="8245"/>
          <a:stretch/>
        </p:blipFill>
        <p:spPr>
          <a:xfrm>
            <a:off x="20" y="10"/>
            <a:ext cx="12191980" cy="6857989"/>
          </a:xfrm>
          <a:prstGeom prst="rect">
            <a:avLst/>
          </a:prstGeom>
        </p:spPr>
      </p:pic>
      <p:sp>
        <p:nvSpPr>
          <p:cNvPr id="28" name="Rectangle 27">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BC78E-E19A-ED99-A503-E616C60CCA82}"/>
              </a:ext>
            </a:extLst>
          </p:cNvPr>
          <p:cNvSpPr>
            <a:spLocks noGrp="1"/>
          </p:cNvSpPr>
          <p:nvPr>
            <p:ph type="ctrTitle"/>
          </p:nvPr>
        </p:nvSpPr>
        <p:spPr>
          <a:xfrm>
            <a:off x="1524000" y="3220947"/>
            <a:ext cx="9144000" cy="2940679"/>
          </a:xfrm>
        </p:spPr>
        <p:txBody>
          <a:bodyPr anchor="t">
            <a:normAutofit/>
          </a:bodyPr>
          <a:lstStyle/>
          <a:p>
            <a:r>
              <a:rPr lang="en-US">
                <a:solidFill>
                  <a:srgbClr val="FFFFFF"/>
                </a:solidFill>
              </a:rPr>
              <a:t>The Rule of Community</a:t>
            </a:r>
          </a:p>
        </p:txBody>
      </p:sp>
      <p:sp>
        <p:nvSpPr>
          <p:cNvPr id="3" name="Subtitle 2">
            <a:extLst>
              <a:ext uri="{FF2B5EF4-FFF2-40B4-BE49-F238E27FC236}">
                <a16:creationId xmlns:a16="http://schemas.microsoft.com/office/drawing/2014/main" id="{2365E5C5-5C65-E25E-ECCC-D80BFCCA0433}"/>
              </a:ext>
            </a:extLst>
          </p:cNvPr>
          <p:cNvSpPr>
            <a:spLocks noGrp="1"/>
          </p:cNvSpPr>
          <p:nvPr>
            <p:ph type="subTitle" idx="1"/>
          </p:nvPr>
        </p:nvSpPr>
        <p:spPr>
          <a:xfrm>
            <a:off x="1524000" y="1486396"/>
            <a:ext cx="9144000" cy="1642477"/>
          </a:xfrm>
        </p:spPr>
        <p:txBody>
          <a:bodyPr anchor="b">
            <a:normAutofit/>
          </a:bodyPr>
          <a:lstStyle/>
          <a:p>
            <a:endParaRPr lang="en-US" sz="2200" dirty="0">
              <a:solidFill>
                <a:srgbClr val="FFFFFF"/>
              </a:solidFill>
            </a:endParaRPr>
          </a:p>
        </p:txBody>
      </p:sp>
    </p:spTree>
    <p:extLst>
      <p:ext uri="{BB962C8B-B14F-4D97-AF65-F5344CB8AC3E}">
        <p14:creationId xmlns:p14="http://schemas.microsoft.com/office/powerpoint/2010/main" val="292732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6">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EBC78E-E19A-ED99-A503-E616C60CCA82}"/>
              </a:ext>
            </a:extLst>
          </p:cNvPr>
          <p:cNvSpPr>
            <a:spLocks noGrp="1"/>
          </p:cNvSpPr>
          <p:nvPr>
            <p:ph type="ctrTitle"/>
          </p:nvPr>
        </p:nvSpPr>
        <p:spPr>
          <a:xfrm>
            <a:off x="839046" y="1701115"/>
            <a:ext cx="4800600" cy="3766268"/>
          </a:xfrm>
        </p:spPr>
        <p:txBody>
          <a:bodyPr anchor="t">
            <a:normAutofit/>
          </a:bodyPr>
          <a:lstStyle/>
          <a:p>
            <a:pPr algn="l"/>
            <a:r>
              <a:rPr lang="en-US" dirty="0">
                <a:gradFill flip="none" rotWithShape="1">
                  <a:gsLst>
                    <a:gs pos="0">
                      <a:schemeClr val="accent5">
                        <a:alpha val="70000"/>
                      </a:schemeClr>
                    </a:gs>
                    <a:gs pos="100000">
                      <a:schemeClr val="accent1">
                        <a:alpha val="70000"/>
                      </a:schemeClr>
                    </a:gs>
                  </a:gsLst>
                  <a:lin ang="0" scaled="1"/>
                  <a:tileRect/>
                </a:gradFill>
              </a:rPr>
              <a:t>Lesson From The Qumran Community</a:t>
            </a:r>
          </a:p>
        </p:txBody>
      </p:sp>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alphaModFix amt="90000"/>
          </a:blip>
          <a:srcRect t="6528" b="8245"/>
          <a:stretch/>
        </p:blipFill>
        <p:spPr>
          <a:xfrm>
            <a:off x="6096001" y="1836736"/>
            <a:ext cx="5636596" cy="3170574"/>
          </a:xfrm>
          <a:prstGeom prst="rect">
            <a:avLst/>
          </a:prstGeom>
        </p:spPr>
      </p:pic>
    </p:spTree>
    <p:extLst>
      <p:ext uri="{BB962C8B-B14F-4D97-AF65-F5344CB8AC3E}">
        <p14:creationId xmlns:p14="http://schemas.microsoft.com/office/powerpoint/2010/main" val="267156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65E5C5-5C65-E25E-ECCC-D80BFCCA0433}"/>
              </a:ext>
            </a:extLst>
          </p:cNvPr>
          <p:cNvSpPr>
            <a:spLocks noGrp="1"/>
          </p:cNvSpPr>
          <p:nvPr>
            <p:ph type="subTitle" idx="1"/>
          </p:nvPr>
        </p:nvSpPr>
        <p:spPr>
          <a:xfrm>
            <a:off x="579952" y="585834"/>
            <a:ext cx="10929561" cy="4433428"/>
          </a:xfrm>
        </p:spPr>
        <p:txBody>
          <a:bodyPr>
            <a:noAutofit/>
          </a:bodyPr>
          <a:lstStyle/>
          <a:p>
            <a:pPr algn="l"/>
            <a:r>
              <a:rPr lang="en-US" sz="2800" b="1" dirty="0">
                <a:solidFill>
                  <a:schemeClr val="tx2">
                    <a:alpha val="60000"/>
                  </a:schemeClr>
                </a:solidFill>
                <a:latin typeface="Open Sans" panose="020B0606030504020204" pitchFamily="34" charset="0"/>
              </a:rPr>
              <a:t>Col.V:4</a:t>
            </a:r>
          </a:p>
          <a:p>
            <a:pPr algn="l"/>
            <a:r>
              <a:rPr lang="en-US" sz="3200" b="1" dirty="0">
                <a:solidFill>
                  <a:schemeClr val="tx1">
                    <a:alpha val="60000"/>
                  </a:schemeClr>
                </a:solidFill>
                <a:latin typeface="Open Sans" panose="020B0606030504020204" pitchFamily="34" charset="0"/>
              </a:rPr>
              <a:t>No-one should walk in the stubbornness of his own heart in order to go astray following his heart </a:t>
            </a:r>
            <a:r>
              <a:rPr lang="en-US" sz="3200" b="1" baseline="-25000" dirty="0">
                <a:solidFill>
                  <a:schemeClr val="tx1">
                    <a:alpha val="60000"/>
                  </a:schemeClr>
                </a:solidFill>
                <a:latin typeface="Open Sans" panose="020B0606030504020204" pitchFamily="34" charset="0"/>
              </a:rPr>
              <a:t>5 </a:t>
            </a:r>
            <a:r>
              <a:rPr lang="en-US" sz="3200" b="1" dirty="0">
                <a:solidFill>
                  <a:schemeClr val="tx1">
                    <a:alpha val="60000"/>
                  </a:schemeClr>
                </a:solidFill>
                <a:latin typeface="Open Sans" panose="020B0606030504020204" pitchFamily="34" charset="0"/>
              </a:rPr>
              <a:t> and his eyes and the musing of his inclinations. Instead, he should circumcise </a:t>
            </a:r>
            <a:r>
              <a:rPr lang="en-US" sz="3200" b="1" dirty="0">
                <a:solidFill>
                  <a:srgbClr val="FF0000">
                    <a:alpha val="60000"/>
                  </a:srgbClr>
                </a:solidFill>
                <a:latin typeface="Open Sans" panose="020B0606030504020204" pitchFamily="34" charset="0"/>
              </a:rPr>
              <a:t>in the Community</a:t>
            </a:r>
            <a:r>
              <a:rPr lang="en-US" sz="3200" b="1" dirty="0">
                <a:solidFill>
                  <a:schemeClr val="tx2">
                    <a:alpha val="60000"/>
                  </a:schemeClr>
                </a:solidFill>
                <a:latin typeface="Open Sans" panose="020B0606030504020204" pitchFamily="34" charset="0"/>
              </a:rPr>
              <a:t> </a:t>
            </a:r>
            <a:r>
              <a:rPr lang="en-US" sz="3200" b="1" i="1" u="sng" dirty="0">
                <a:solidFill>
                  <a:schemeClr val="tx1">
                    <a:alpha val="60000"/>
                  </a:schemeClr>
                </a:solidFill>
                <a:latin typeface="Open Sans" panose="020B0606030504020204" pitchFamily="34" charset="0"/>
              </a:rPr>
              <a:t>the foreskin of his tendency and of his stiff neck</a:t>
            </a:r>
            <a:r>
              <a:rPr lang="en-US" sz="3200" b="1" i="1" dirty="0">
                <a:solidFill>
                  <a:schemeClr val="tx1">
                    <a:alpha val="60000"/>
                  </a:schemeClr>
                </a:solidFill>
                <a:latin typeface="Open Sans" panose="020B0606030504020204" pitchFamily="34" charset="0"/>
              </a:rPr>
              <a:t> </a:t>
            </a:r>
            <a:r>
              <a:rPr lang="en-US" sz="3200" b="1" dirty="0">
                <a:solidFill>
                  <a:schemeClr val="tx1">
                    <a:alpha val="60000"/>
                  </a:schemeClr>
                </a:solidFill>
                <a:latin typeface="Open Sans" panose="020B0606030504020204" pitchFamily="34" charset="0"/>
              </a:rPr>
              <a:t>in order to lay a foundation of truth for Israel, </a:t>
            </a:r>
            <a:r>
              <a:rPr lang="en-US" sz="3200" b="1" dirty="0">
                <a:solidFill>
                  <a:srgbClr val="FF0000">
                    <a:alpha val="60000"/>
                  </a:srgbClr>
                </a:solidFill>
                <a:latin typeface="Open Sans" panose="020B0606030504020204" pitchFamily="34" charset="0"/>
              </a:rPr>
              <a:t>for the Community</a:t>
            </a:r>
            <a:r>
              <a:rPr lang="en-US" sz="3200" b="1" dirty="0">
                <a:solidFill>
                  <a:schemeClr val="tx2">
                    <a:alpha val="60000"/>
                  </a:schemeClr>
                </a:solidFill>
                <a:latin typeface="Open Sans" panose="020B0606030504020204" pitchFamily="34" charset="0"/>
              </a:rPr>
              <a:t> </a:t>
            </a:r>
            <a:r>
              <a:rPr lang="en-US" sz="3200" b="1" u="sng" dirty="0">
                <a:solidFill>
                  <a:schemeClr val="tx1">
                    <a:alpha val="60000"/>
                  </a:schemeClr>
                </a:solidFill>
                <a:latin typeface="Open Sans" panose="020B0606030504020204" pitchFamily="34" charset="0"/>
              </a:rPr>
              <a:t>of the eternal </a:t>
            </a:r>
            <a:r>
              <a:rPr lang="en-US" sz="3200" b="1" baseline="-25000" dirty="0">
                <a:solidFill>
                  <a:schemeClr val="tx1">
                    <a:alpha val="60000"/>
                  </a:schemeClr>
                </a:solidFill>
                <a:latin typeface="Open Sans" panose="020B0606030504020204" pitchFamily="34" charset="0"/>
              </a:rPr>
              <a:t>6</a:t>
            </a:r>
            <a:r>
              <a:rPr lang="en-US" sz="3200" b="1" u="sng" dirty="0">
                <a:solidFill>
                  <a:schemeClr val="tx1">
                    <a:alpha val="60000"/>
                  </a:schemeClr>
                </a:solidFill>
                <a:latin typeface="Open Sans" panose="020B0606030504020204" pitchFamily="34" charset="0"/>
              </a:rPr>
              <a:t> covenant.</a:t>
            </a:r>
            <a:endParaRPr lang="en-US" sz="3200" b="1" u="sng" baseline="-25000" dirty="0">
              <a:solidFill>
                <a:schemeClr val="tx1">
                  <a:alpha val="60000"/>
                </a:schemeClr>
              </a:solidFill>
              <a:latin typeface="Open Sans" panose="020B0606030504020204" pitchFamily="34" charset="0"/>
            </a:endParaRPr>
          </a:p>
        </p:txBody>
      </p:sp>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alphaModFix amt="90000"/>
          </a:blip>
          <a:srcRect t="6457" r="-1" b="8302"/>
          <a:stretch/>
        </p:blipFill>
        <p:spPr>
          <a:xfrm>
            <a:off x="9263270" y="4905069"/>
            <a:ext cx="2448338" cy="1377398"/>
          </a:xfrm>
          <a:prstGeom prst="rect">
            <a:avLst/>
          </a:prstGeom>
        </p:spPr>
      </p:pic>
      <p:sp>
        <p:nvSpPr>
          <p:cNvPr id="5" name="TextBox 4">
            <a:extLst>
              <a:ext uri="{FF2B5EF4-FFF2-40B4-BE49-F238E27FC236}">
                <a16:creationId xmlns:a16="http://schemas.microsoft.com/office/drawing/2014/main" id="{0C448119-86E9-17BF-DB40-8DDAE43074FE}"/>
              </a:ext>
            </a:extLst>
          </p:cNvPr>
          <p:cNvSpPr txBox="1"/>
          <p:nvPr/>
        </p:nvSpPr>
        <p:spPr>
          <a:xfrm>
            <a:off x="6586066" y="4654707"/>
            <a:ext cx="2067339" cy="369332"/>
          </a:xfrm>
          <a:prstGeom prst="rect">
            <a:avLst/>
          </a:prstGeom>
          <a:noFill/>
        </p:spPr>
        <p:txBody>
          <a:bodyPr wrap="square" rtlCol="0">
            <a:spAutoFit/>
          </a:bodyPr>
          <a:lstStyle/>
          <a:p>
            <a:r>
              <a:rPr lang="en-US" dirty="0"/>
              <a:t>Judges 21:5</a:t>
            </a:r>
          </a:p>
        </p:txBody>
      </p:sp>
    </p:spTree>
    <p:extLst>
      <p:ext uri="{BB962C8B-B14F-4D97-AF65-F5344CB8AC3E}">
        <p14:creationId xmlns:p14="http://schemas.microsoft.com/office/powerpoint/2010/main" val="338009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65E5C5-5C65-E25E-ECCC-D80BFCCA0433}"/>
              </a:ext>
            </a:extLst>
          </p:cNvPr>
          <p:cNvSpPr>
            <a:spLocks noGrp="1"/>
          </p:cNvSpPr>
          <p:nvPr>
            <p:ph type="subTitle" idx="1"/>
          </p:nvPr>
        </p:nvSpPr>
        <p:spPr>
          <a:xfrm>
            <a:off x="579952" y="585833"/>
            <a:ext cx="10929561" cy="5007935"/>
          </a:xfrm>
        </p:spPr>
        <p:txBody>
          <a:bodyPr>
            <a:noAutofit/>
          </a:bodyPr>
          <a:lstStyle/>
          <a:p>
            <a:pPr algn="l"/>
            <a:r>
              <a:rPr lang="en-US" sz="2800" b="1" dirty="0">
                <a:solidFill>
                  <a:schemeClr val="tx2">
                    <a:alpha val="60000"/>
                  </a:schemeClr>
                </a:solidFill>
                <a:latin typeface="Open Sans" panose="020B0606030504020204" pitchFamily="34" charset="0"/>
              </a:rPr>
              <a:t>Col.V:7</a:t>
            </a:r>
          </a:p>
          <a:p>
            <a:pPr algn="l"/>
            <a:r>
              <a:rPr lang="en-US" sz="3200" b="1" dirty="0">
                <a:solidFill>
                  <a:schemeClr val="tx1">
                    <a:alpha val="60000"/>
                  </a:schemeClr>
                </a:solidFill>
                <a:latin typeface="Open Sans" panose="020B0606030504020204" pitchFamily="34" charset="0"/>
              </a:rPr>
              <a:t>These are the </a:t>
            </a:r>
            <a:r>
              <a:rPr lang="en-US" sz="3200" b="1" i="1" u="sng" dirty="0">
                <a:solidFill>
                  <a:schemeClr val="tx1">
                    <a:alpha val="60000"/>
                  </a:schemeClr>
                </a:solidFill>
                <a:latin typeface="Open Sans" panose="020B0606030504020204" pitchFamily="34" charset="0"/>
              </a:rPr>
              <a:t>regulations of behavior </a:t>
            </a:r>
            <a:r>
              <a:rPr lang="en-US" sz="3200" b="1" dirty="0">
                <a:solidFill>
                  <a:schemeClr val="tx1">
                    <a:alpha val="60000"/>
                  </a:schemeClr>
                </a:solidFill>
                <a:latin typeface="Open Sans" panose="020B0606030504020204" pitchFamily="34" charset="0"/>
              </a:rPr>
              <a:t>concerning all these decrees when they are </a:t>
            </a:r>
            <a:r>
              <a:rPr lang="en-US" sz="3200" b="1" u="sng" dirty="0">
                <a:solidFill>
                  <a:schemeClr val="tx1">
                    <a:alpha val="60000"/>
                  </a:schemeClr>
                </a:solidFill>
                <a:latin typeface="Open Sans" panose="020B0606030504020204" pitchFamily="34" charset="0"/>
              </a:rPr>
              <a:t>enrolled</a:t>
            </a:r>
            <a:r>
              <a:rPr lang="en-US" sz="3200" b="1" dirty="0">
                <a:solidFill>
                  <a:schemeClr val="tx1">
                    <a:alpha val="60000"/>
                  </a:schemeClr>
                </a:solidFill>
                <a:latin typeface="Open Sans" panose="020B0606030504020204" pitchFamily="34" charset="0"/>
              </a:rPr>
              <a:t> </a:t>
            </a:r>
            <a:r>
              <a:rPr lang="en-US" sz="3200" b="1" dirty="0">
                <a:solidFill>
                  <a:srgbClr val="FF0000">
                    <a:alpha val="60000"/>
                  </a:srgbClr>
                </a:solidFill>
                <a:latin typeface="Open Sans" panose="020B0606030504020204" pitchFamily="34" charset="0"/>
              </a:rPr>
              <a:t>in the Community. </a:t>
            </a:r>
            <a:r>
              <a:rPr lang="en-US" sz="3200" b="1" dirty="0">
                <a:solidFill>
                  <a:schemeClr val="tx1">
                    <a:alpha val="60000"/>
                  </a:schemeClr>
                </a:solidFill>
                <a:latin typeface="Open Sans" panose="020B0606030504020204" pitchFamily="34" charset="0"/>
              </a:rPr>
              <a:t>Whoever enters the </a:t>
            </a:r>
            <a:r>
              <a:rPr lang="en-US" sz="3200" b="1" dirty="0">
                <a:solidFill>
                  <a:srgbClr val="FF0000">
                    <a:alpha val="60000"/>
                  </a:srgbClr>
                </a:solidFill>
                <a:latin typeface="Open Sans" panose="020B0606030504020204" pitchFamily="34" charset="0"/>
              </a:rPr>
              <a:t>council of the Community </a:t>
            </a:r>
            <a:r>
              <a:rPr lang="en-US" sz="3200" b="1" baseline="-25000" dirty="0">
                <a:solidFill>
                  <a:schemeClr val="tx1">
                    <a:alpha val="60000"/>
                  </a:schemeClr>
                </a:solidFill>
                <a:latin typeface="Open Sans" panose="020B0606030504020204" pitchFamily="34" charset="0"/>
              </a:rPr>
              <a:t>8</a:t>
            </a:r>
            <a:r>
              <a:rPr lang="en-US" sz="3200" b="1" dirty="0">
                <a:solidFill>
                  <a:schemeClr val="tx1">
                    <a:alpha val="60000"/>
                  </a:schemeClr>
                </a:solidFill>
                <a:latin typeface="Open Sans" panose="020B0606030504020204" pitchFamily="34" charset="0"/>
              </a:rPr>
              <a:t> </a:t>
            </a:r>
            <a:r>
              <a:rPr lang="en-US" sz="3200" b="1" i="1" u="sng" dirty="0">
                <a:solidFill>
                  <a:srgbClr val="0070C0">
                    <a:alpha val="60000"/>
                  </a:srgbClr>
                </a:solidFill>
                <a:latin typeface="Open Sans" panose="020B0606030504020204" pitchFamily="34" charset="0"/>
              </a:rPr>
              <a:t>enters the covenant of God </a:t>
            </a:r>
            <a:r>
              <a:rPr lang="en-US" sz="3200" b="1" dirty="0">
                <a:solidFill>
                  <a:schemeClr val="tx1">
                    <a:alpha val="60000"/>
                  </a:schemeClr>
                </a:solidFill>
                <a:latin typeface="Open Sans" panose="020B0606030504020204" pitchFamily="34" charset="0"/>
              </a:rPr>
              <a:t>in the presence of all who freely volunteer. He shall swear with a binding oath to revert to the Law of Moses with all that it decrees, with a whole </a:t>
            </a:r>
            <a:r>
              <a:rPr lang="en-US" sz="3200" b="1" baseline="-25000" dirty="0">
                <a:solidFill>
                  <a:schemeClr val="tx1">
                    <a:alpha val="60000"/>
                  </a:schemeClr>
                </a:solidFill>
                <a:latin typeface="Open Sans" panose="020B0606030504020204" pitchFamily="34" charset="0"/>
              </a:rPr>
              <a:t>9 </a:t>
            </a:r>
            <a:r>
              <a:rPr lang="en-US" sz="3200" b="1" dirty="0">
                <a:solidFill>
                  <a:schemeClr val="tx1">
                    <a:alpha val="60000"/>
                  </a:schemeClr>
                </a:solidFill>
                <a:latin typeface="Open Sans" panose="020B0606030504020204" pitchFamily="34" charset="0"/>
              </a:rPr>
              <a:t>heart and whole soul.</a:t>
            </a:r>
            <a:endParaRPr lang="en-US" sz="3200" b="1" u="sng" baseline="-25000" dirty="0">
              <a:solidFill>
                <a:srgbClr val="FF0000">
                  <a:alpha val="60000"/>
                </a:srgbClr>
              </a:solidFill>
              <a:latin typeface="Open Sans" panose="020B0606030504020204" pitchFamily="34" charset="0"/>
            </a:endParaRPr>
          </a:p>
          <a:p>
            <a:pPr algn="l"/>
            <a:endParaRPr lang="en-US" sz="2800" dirty="0">
              <a:solidFill>
                <a:schemeClr val="tx2">
                  <a:alpha val="60000"/>
                </a:schemeClr>
              </a:solidFill>
            </a:endParaRPr>
          </a:p>
        </p:txBody>
      </p:sp>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alphaModFix amt="90000"/>
          </a:blip>
          <a:srcRect t="6457" r="-1" b="8302"/>
          <a:stretch/>
        </p:blipFill>
        <p:spPr>
          <a:xfrm>
            <a:off x="9263270" y="4905069"/>
            <a:ext cx="2448338" cy="1377398"/>
          </a:xfrm>
          <a:prstGeom prst="rect">
            <a:avLst/>
          </a:prstGeom>
        </p:spPr>
      </p:pic>
    </p:spTree>
    <p:extLst>
      <p:ext uri="{BB962C8B-B14F-4D97-AF65-F5344CB8AC3E}">
        <p14:creationId xmlns:p14="http://schemas.microsoft.com/office/powerpoint/2010/main" val="222881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65E5C5-5C65-E25E-ECCC-D80BFCCA0433}"/>
              </a:ext>
            </a:extLst>
          </p:cNvPr>
          <p:cNvSpPr>
            <a:spLocks noGrp="1"/>
          </p:cNvSpPr>
          <p:nvPr>
            <p:ph type="subTitle" idx="1"/>
          </p:nvPr>
        </p:nvSpPr>
        <p:spPr>
          <a:xfrm>
            <a:off x="579952" y="585833"/>
            <a:ext cx="10929561" cy="5007935"/>
          </a:xfrm>
        </p:spPr>
        <p:txBody>
          <a:bodyPr>
            <a:noAutofit/>
          </a:bodyPr>
          <a:lstStyle/>
          <a:p>
            <a:pPr algn="l"/>
            <a:endParaRPr lang="en-US" sz="2800" b="1" dirty="0">
              <a:solidFill>
                <a:schemeClr val="tx2">
                  <a:alpha val="60000"/>
                </a:schemeClr>
              </a:solidFill>
              <a:latin typeface="Open Sans" panose="020B0606030504020204" pitchFamily="34" charset="0"/>
            </a:endParaRPr>
          </a:p>
          <a:p>
            <a:pPr algn="l"/>
            <a:r>
              <a:rPr lang="en-US" sz="3200" b="1" dirty="0">
                <a:solidFill>
                  <a:schemeClr val="tx1">
                    <a:alpha val="60000"/>
                  </a:schemeClr>
                </a:solidFill>
                <a:latin typeface="Open Sans" panose="020B0606030504020204" pitchFamily="34" charset="0"/>
              </a:rPr>
              <a:t>in compliance with all that has been revealed concerning it to the sons of Zadok, </a:t>
            </a:r>
            <a:r>
              <a:rPr lang="en-US" sz="3200" b="1" dirty="0">
                <a:solidFill>
                  <a:srgbClr val="FF0000">
                    <a:alpha val="60000"/>
                  </a:srgbClr>
                </a:solidFill>
                <a:latin typeface="Open Sans" panose="020B0606030504020204" pitchFamily="34" charset="0"/>
              </a:rPr>
              <a:t>the priests, who keep the covenant and interpret His will to the multitude of the men of their covenant </a:t>
            </a:r>
            <a:r>
              <a:rPr lang="en-US" sz="3200" b="1" baseline="-25000" dirty="0">
                <a:solidFill>
                  <a:schemeClr val="tx1">
                    <a:alpha val="60000"/>
                  </a:schemeClr>
                </a:solidFill>
                <a:latin typeface="Open Sans" panose="020B0606030504020204" pitchFamily="34" charset="0"/>
              </a:rPr>
              <a:t>10</a:t>
            </a:r>
            <a:r>
              <a:rPr lang="en-US" sz="3200" b="1" dirty="0">
                <a:solidFill>
                  <a:schemeClr val="tx1">
                    <a:alpha val="60000"/>
                  </a:schemeClr>
                </a:solidFill>
                <a:latin typeface="Open Sans" panose="020B0606030504020204" pitchFamily="34" charset="0"/>
              </a:rPr>
              <a:t> who freely volunteer together for this truth and to walk according to His will.</a:t>
            </a:r>
          </a:p>
          <a:p>
            <a:pPr algn="l"/>
            <a:r>
              <a:rPr lang="en-US" sz="2400" b="0" i="0" dirty="0">
                <a:solidFill>
                  <a:srgbClr val="001320"/>
                </a:solidFill>
                <a:effectLst/>
                <a:latin typeface="Roboto" panose="02000000000000000000" pitchFamily="2" charset="0"/>
              </a:rPr>
              <a:t>						1 Timothy 3:1</a:t>
            </a:r>
            <a:endParaRPr lang="en-US" sz="3200" b="1" u="sng" baseline="-25000" dirty="0">
              <a:solidFill>
                <a:srgbClr val="FF0000">
                  <a:alpha val="60000"/>
                </a:srgbClr>
              </a:solidFill>
              <a:latin typeface="Open Sans" panose="020B0606030504020204" pitchFamily="34" charset="0"/>
            </a:endParaRPr>
          </a:p>
          <a:p>
            <a:pPr algn="l"/>
            <a:endParaRPr lang="en-US" sz="2800" dirty="0">
              <a:solidFill>
                <a:schemeClr val="tx2">
                  <a:alpha val="60000"/>
                </a:schemeClr>
              </a:solidFill>
            </a:endParaRPr>
          </a:p>
        </p:txBody>
      </p:sp>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alphaModFix amt="90000"/>
          </a:blip>
          <a:srcRect t="6457" r="-1" b="8302"/>
          <a:stretch/>
        </p:blipFill>
        <p:spPr>
          <a:xfrm>
            <a:off x="9263270" y="4905069"/>
            <a:ext cx="2448338" cy="1377398"/>
          </a:xfrm>
          <a:prstGeom prst="rect">
            <a:avLst/>
          </a:prstGeom>
        </p:spPr>
      </p:pic>
    </p:spTree>
    <p:extLst>
      <p:ext uri="{BB962C8B-B14F-4D97-AF65-F5344CB8AC3E}">
        <p14:creationId xmlns:p14="http://schemas.microsoft.com/office/powerpoint/2010/main" val="394482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65E5C5-5C65-E25E-ECCC-D80BFCCA0433}"/>
              </a:ext>
            </a:extLst>
          </p:cNvPr>
          <p:cNvSpPr>
            <a:spLocks noGrp="1"/>
          </p:cNvSpPr>
          <p:nvPr>
            <p:ph type="subTitle" idx="1"/>
          </p:nvPr>
        </p:nvSpPr>
        <p:spPr>
          <a:xfrm>
            <a:off x="629695" y="9554"/>
            <a:ext cx="10929561" cy="5007935"/>
          </a:xfrm>
        </p:spPr>
        <p:txBody>
          <a:bodyPr>
            <a:noAutofit/>
          </a:bodyPr>
          <a:lstStyle/>
          <a:p>
            <a:pPr algn="l"/>
            <a:endParaRPr lang="en-US" sz="2800" b="1" dirty="0">
              <a:solidFill>
                <a:schemeClr val="tx2">
                  <a:alpha val="60000"/>
                </a:schemeClr>
              </a:solidFill>
              <a:latin typeface="Open Sans" panose="020B0606030504020204" pitchFamily="34" charset="0"/>
            </a:endParaRPr>
          </a:p>
          <a:p>
            <a:pPr algn="l"/>
            <a:r>
              <a:rPr lang="en-US" sz="3200" b="1" dirty="0">
                <a:solidFill>
                  <a:schemeClr val="tx1">
                    <a:alpha val="60000"/>
                  </a:schemeClr>
                </a:solidFill>
                <a:latin typeface="Open Sans" panose="020B0606030504020204" pitchFamily="34" charset="0"/>
              </a:rPr>
              <a:t>He should swear by the covenant to be segregated from all the men of sin who walk </a:t>
            </a:r>
            <a:r>
              <a:rPr lang="en-US" sz="3200" b="1" baseline="-25000" dirty="0">
                <a:solidFill>
                  <a:schemeClr val="tx1">
                    <a:alpha val="60000"/>
                  </a:schemeClr>
                </a:solidFill>
                <a:latin typeface="Open Sans" panose="020B0606030504020204" pitchFamily="34" charset="0"/>
              </a:rPr>
              <a:t>11</a:t>
            </a:r>
            <a:r>
              <a:rPr lang="en-US" sz="3200" b="1" dirty="0">
                <a:solidFill>
                  <a:schemeClr val="tx1">
                    <a:alpha val="60000"/>
                  </a:schemeClr>
                </a:solidFill>
                <a:latin typeface="Open Sans" panose="020B0606030504020204" pitchFamily="34" charset="0"/>
              </a:rPr>
              <a:t> along the paths of irreverence. For they are not included in His covenant since they have neither sought or examined His decrees in order to learn the hidden matters in which they err </a:t>
            </a:r>
            <a:r>
              <a:rPr lang="en-US" sz="3200" b="1" baseline="-25000" dirty="0">
                <a:solidFill>
                  <a:schemeClr val="tx1">
                    <a:alpha val="60000"/>
                  </a:schemeClr>
                </a:solidFill>
                <a:latin typeface="Open Sans" panose="020B0606030504020204" pitchFamily="34" charset="0"/>
              </a:rPr>
              <a:t>12</a:t>
            </a:r>
            <a:r>
              <a:rPr lang="en-US" sz="3200" b="1" dirty="0">
                <a:solidFill>
                  <a:schemeClr val="tx1">
                    <a:alpha val="60000"/>
                  </a:schemeClr>
                </a:solidFill>
                <a:latin typeface="Open Sans" panose="020B0606030504020204" pitchFamily="34" charset="0"/>
              </a:rPr>
              <a:t> by their own fault because they treated hidden matters with disrespect; </a:t>
            </a:r>
            <a:endParaRPr lang="en-US" sz="3200" b="1" u="sng" baseline="-25000" dirty="0">
              <a:solidFill>
                <a:srgbClr val="FF0000">
                  <a:alpha val="60000"/>
                </a:srgbClr>
              </a:solidFill>
              <a:latin typeface="Open Sans" panose="020B0606030504020204" pitchFamily="34" charset="0"/>
            </a:endParaRPr>
          </a:p>
          <a:p>
            <a:pPr algn="l"/>
            <a:r>
              <a:rPr lang="en-US" sz="2800" dirty="0">
                <a:solidFill>
                  <a:schemeClr val="tx1">
                    <a:alpha val="60000"/>
                  </a:schemeClr>
                </a:solidFill>
              </a:rPr>
              <a:t>					2</a:t>
            </a:r>
            <a:r>
              <a:rPr lang="en-US" sz="2800" baseline="30000" dirty="0">
                <a:solidFill>
                  <a:schemeClr val="tx1">
                    <a:alpha val="60000"/>
                  </a:schemeClr>
                </a:solidFill>
              </a:rPr>
              <a:t>nd</a:t>
            </a:r>
            <a:r>
              <a:rPr lang="en-US" sz="2800" dirty="0">
                <a:solidFill>
                  <a:schemeClr val="tx1">
                    <a:alpha val="60000"/>
                  </a:schemeClr>
                </a:solidFill>
              </a:rPr>
              <a:t> Corinthians 6:14</a:t>
            </a:r>
          </a:p>
        </p:txBody>
      </p:sp>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alphaModFix amt="90000"/>
          </a:blip>
          <a:srcRect t="6457" r="-1" b="8302"/>
          <a:stretch/>
        </p:blipFill>
        <p:spPr>
          <a:xfrm>
            <a:off x="9263270" y="4905069"/>
            <a:ext cx="2448338" cy="1377398"/>
          </a:xfrm>
          <a:prstGeom prst="rect">
            <a:avLst/>
          </a:prstGeom>
        </p:spPr>
      </p:pic>
    </p:spTree>
    <p:extLst>
      <p:ext uri="{BB962C8B-B14F-4D97-AF65-F5344CB8AC3E}">
        <p14:creationId xmlns:p14="http://schemas.microsoft.com/office/powerpoint/2010/main" val="1221321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65E5C5-5C65-E25E-ECCC-D80BFCCA0433}"/>
              </a:ext>
            </a:extLst>
          </p:cNvPr>
          <p:cNvSpPr>
            <a:spLocks noGrp="1"/>
          </p:cNvSpPr>
          <p:nvPr>
            <p:ph type="subTitle" idx="1"/>
          </p:nvPr>
        </p:nvSpPr>
        <p:spPr>
          <a:xfrm>
            <a:off x="629695" y="9554"/>
            <a:ext cx="10929561" cy="3180907"/>
          </a:xfrm>
        </p:spPr>
        <p:txBody>
          <a:bodyPr>
            <a:noAutofit/>
          </a:bodyPr>
          <a:lstStyle/>
          <a:p>
            <a:pPr algn="l"/>
            <a:endParaRPr lang="en-US" sz="2800" b="1" dirty="0">
              <a:solidFill>
                <a:schemeClr val="tx2">
                  <a:alpha val="60000"/>
                </a:schemeClr>
              </a:solidFill>
              <a:latin typeface="Open Sans" panose="020B0606030504020204" pitchFamily="34" charset="0"/>
            </a:endParaRPr>
          </a:p>
          <a:p>
            <a:pPr algn="l"/>
            <a:r>
              <a:rPr lang="en-US" sz="3200" b="1" dirty="0">
                <a:solidFill>
                  <a:schemeClr val="tx1">
                    <a:alpha val="60000"/>
                  </a:schemeClr>
                </a:solidFill>
                <a:latin typeface="Open Sans" panose="020B0606030504020204" pitchFamily="34" charset="0"/>
              </a:rPr>
              <a:t>Col.V:14</a:t>
            </a:r>
          </a:p>
          <a:p>
            <a:pPr algn="l"/>
            <a:r>
              <a:rPr lang="en-US" sz="3600" b="1" baseline="-25000" dirty="0">
                <a:solidFill>
                  <a:schemeClr val="tx1">
                    <a:alpha val="60000"/>
                  </a:schemeClr>
                </a:solidFill>
                <a:latin typeface="Open Sans" panose="020B0606030504020204" pitchFamily="34" charset="0"/>
              </a:rPr>
              <a:t>No one should associate with him (who is outside of the Covenant) in his work or in his possessions in order not to encumber him 15 with blameworthy sin; rather he should remain at distance from him in every task. For it is written as follows: “You shall remain at a distance from every lie”. </a:t>
            </a:r>
            <a:endParaRPr lang="en-US" sz="3600" b="1" baseline="-25000" dirty="0">
              <a:solidFill>
                <a:srgbClr val="FF0000">
                  <a:alpha val="60000"/>
                </a:srgbClr>
              </a:solidFill>
              <a:latin typeface="Open Sans" panose="020B0606030504020204" pitchFamily="34" charset="0"/>
            </a:endParaRPr>
          </a:p>
          <a:p>
            <a:pPr algn="l"/>
            <a:endParaRPr lang="en-US" sz="2800" dirty="0">
              <a:solidFill>
                <a:schemeClr val="tx2">
                  <a:alpha val="60000"/>
                </a:schemeClr>
              </a:solidFill>
            </a:endParaRPr>
          </a:p>
        </p:txBody>
      </p:sp>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alphaModFix amt="90000"/>
          </a:blip>
          <a:srcRect t="6457" r="-1" b="8302"/>
          <a:stretch/>
        </p:blipFill>
        <p:spPr>
          <a:xfrm>
            <a:off x="9869556" y="5246157"/>
            <a:ext cx="1842051" cy="1036310"/>
          </a:xfrm>
          <a:prstGeom prst="rect">
            <a:avLst/>
          </a:prstGeom>
        </p:spPr>
      </p:pic>
      <p:sp>
        <p:nvSpPr>
          <p:cNvPr id="5" name="TextBox 4">
            <a:extLst>
              <a:ext uri="{FF2B5EF4-FFF2-40B4-BE49-F238E27FC236}">
                <a16:creationId xmlns:a16="http://schemas.microsoft.com/office/drawing/2014/main" id="{A14CB507-F737-603B-1475-E04477864937}"/>
              </a:ext>
            </a:extLst>
          </p:cNvPr>
          <p:cNvSpPr txBox="1"/>
          <p:nvPr/>
        </p:nvSpPr>
        <p:spPr>
          <a:xfrm>
            <a:off x="629695" y="3509156"/>
            <a:ext cx="10217426" cy="2677656"/>
          </a:xfrm>
          <a:prstGeom prst="rect">
            <a:avLst/>
          </a:prstGeom>
          <a:noFill/>
        </p:spPr>
        <p:txBody>
          <a:bodyPr wrap="square" rtlCol="0">
            <a:spAutoFit/>
          </a:bodyPr>
          <a:lstStyle/>
          <a:p>
            <a:r>
              <a:rPr lang="en-US" sz="3600" b="1" u="sng" baseline="-25000" dirty="0">
                <a:solidFill>
                  <a:srgbClr val="FF0000">
                    <a:alpha val="60000"/>
                  </a:srgbClr>
                </a:solidFill>
                <a:latin typeface="Open Sans" panose="020B0606030504020204" pitchFamily="34" charset="0"/>
              </a:rPr>
              <a:t>Proverbs 23:1-4 </a:t>
            </a:r>
            <a:r>
              <a:rPr lang="en-US" sz="3600" b="1" baseline="-25000" dirty="0">
                <a:solidFill>
                  <a:schemeClr val="tx1">
                    <a:alpha val="60000"/>
                  </a:schemeClr>
                </a:solidFill>
                <a:latin typeface="Open Sans" panose="020B0606030504020204" pitchFamily="34" charset="0"/>
              </a:rPr>
              <a:t>When you sit down to eat with a ruler, observe carefully what is before you, and put a knife to your throat if you are given to appetite. Do not desire his delicacies, for they are deceptive food. Do not toil to acquire wealth; be discerning enough to desist.</a:t>
            </a:r>
            <a:br>
              <a:rPr lang="en-US" sz="3600" b="1" baseline="-25000" dirty="0">
                <a:solidFill>
                  <a:schemeClr val="tx1">
                    <a:alpha val="60000"/>
                  </a:schemeClr>
                </a:solidFill>
                <a:latin typeface="Open Sans" panose="020B0606030504020204" pitchFamily="34" charset="0"/>
              </a:rPr>
            </a:br>
            <a:br>
              <a:rPr lang="en-US" sz="3600" b="1" baseline="-25000" dirty="0">
                <a:solidFill>
                  <a:schemeClr val="tx1">
                    <a:alpha val="60000"/>
                  </a:schemeClr>
                </a:solidFill>
                <a:latin typeface="Open Sans" panose="020B0606030504020204" pitchFamily="34" charset="0"/>
              </a:rPr>
            </a:br>
            <a:endParaRPr lang="en-US" sz="3600" b="1" baseline="-25000" dirty="0">
              <a:solidFill>
                <a:schemeClr val="tx1">
                  <a:alpha val="60000"/>
                </a:schemeClr>
              </a:solidFill>
              <a:latin typeface="Open Sans" panose="020B0606030504020204" pitchFamily="34" charset="0"/>
            </a:endParaRPr>
          </a:p>
        </p:txBody>
      </p:sp>
    </p:spTree>
    <p:extLst>
      <p:ext uri="{BB962C8B-B14F-4D97-AF65-F5344CB8AC3E}">
        <p14:creationId xmlns:p14="http://schemas.microsoft.com/office/powerpoint/2010/main" val="2752764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7E79-6891-DA36-3F36-3CC962BCEB42}"/>
              </a:ext>
            </a:extLst>
          </p:cNvPr>
          <p:cNvSpPr>
            <a:spLocks noGrp="1"/>
          </p:cNvSpPr>
          <p:nvPr>
            <p:ph type="title"/>
          </p:nvPr>
        </p:nvSpPr>
        <p:spPr/>
        <p:txBody>
          <a:bodyPr/>
          <a:lstStyle/>
          <a:p>
            <a:pPr algn="ctr"/>
            <a:r>
              <a:rPr lang="en-US" dirty="0"/>
              <a:t>Psalm 1</a:t>
            </a:r>
          </a:p>
        </p:txBody>
      </p:sp>
    </p:spTree>
    <p:extLst>
      <p:ext uri="{BB962C8B-B14F-4D97-AF65-F5344CB8AC3E}">
        <p14:creationId xmlns:p14="http://schemas.microsoft.com/office/powerpoint/2010/main" val="1835500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65E5C5-5C65-E25E-ECCC-D80BFCCA0433}"/>
              </a:ext>
            </a:extLst>
          </p:cNvPr>
          <p:cNvSpPr>
            <a:spLocks noGrp="1"/>
          </p:cNvSpPr>
          <p:nvPr>
            <p:ph type="subTitle" idx="1"/>
          </p:nvPr>
        </p:nvSpPr>
        <p:spPr>
          <a:xfrm>
            <a:off x="629695" y="9554"/>
            <a:ext cx="10929561" cy="3180907"/>
          </a:xfrm>
        </p:spPr>
        <p:txBody>
          <a:bodyPr>
            <a:noAutofit/>
          </a:bodyPr>
          <a:lstStyle/>
          <a:p>
            <a:pPr algn="l"/>
            <a:endParaRPr lang="en-US" sz="2800" b="1" dirty="0">
              <a:solidFill>
                <a:schemeClr val="tx2">
                  <a:alpha val="60000"/>
                </a:schemeClr>
              </a:solidFill>
              <a:latin typeface="Open Sans" panose="020B0606030504020204" pitchFamily="34" charset="0"/>
            </a:endParaRPr>
          </a:p>
          <a:p>
            <a:pPr algn="l"/>
            <a:r>
              <a:rPr lang="en-US" sz="3200" b="1" dirty="0">
                <a:solidFill>
                  <a:schemeClr val="tx1">
                    <a:alpha val="60000"/>
                  </a:schemeClr>
                </a:solidFill>
                <a:latin typeface="Open Sans" panose="020B0606030504020204" pitchFamily="34" charset="0"/>
              </a:rPr>
              <a:t>Col.II:25</a:t>
            </a:r>
          </a:p>
          <a:p>
            <a:pPr algn="l"/>
            <a:r>
              <a:rPr lang="en-US" sz="3600" b="1" baseline="-25000" dirty="0">
                <a:solidFill>
                  <a:schemeClr val="tx1"/>
                </a:solidFill>
                <a:latin typeface="Open Sans" panose="020B0606030504020204" pitchFamily="34" charset="0"/>
              </a:rPr>
              <a:t>And anyone who declines to enter the covenant of God in order to walk in the stubbornness of his heart shall not enter the </a:t>
            </a:r>
            <a:r>
              <a:rPr lang="en-US" sz="3600" b="1" baseline="-25000" dirty="0">
                <a:solidFill>
                  <a:srgbClr val="FF0000"/>
                </a:solidFill>
                <a:latin typeface="Open Sans" panose="020B0606030504020204" pitchFamily="34" charset="0"/>
              </a:rPr>
              <a:t>Community of His truth</a:t>
            </a:r>
            <a:r>
              <a:rPr lang="en-US" sz="3600" b="1" baseline="-25000" dirty="0">
                <a:solidFill>
                  <a:schemeClr val="tx1"/>
                </a:solidFill>
                <a:latin typeface="Open Sans" panose="020B0606030504020204" pitchFamily="34" charset="0"/>
              </a:rPr>
              <a:t>, since his soul loathes the </a:t>
            </a:r>
            <a:r>
              <a:rPr lang="en-US" sz="3600" b="1" i="1" u="sng" baseline="-25000" dirty="0">
                <a:solidFill>
                  <a:schemeClr val="tx1"/>
                </a:solidFill>
                <a:latin typeface="Open Sans" panose="020B0606030504020204" pitchFamily="34" charset="0"/>
              </a:rPr>
              <a:t>restraints</a:t>
            </a:r>
            <a:r>
              <a:rPr lang="en-US" sz="3600" b="1" baseline="-25000" dirty="0">
                <a:solidFill>
                  <a:schemeClr val="tx1"/>
                </a:solidFill>
                <a:latin typeface="Open Sans" panose="020B0606030504020204" pitchFamily="34" charset="0"/>
              </a:rPr>
              <a:t> of knowledge of just judgement. </a:t>
            </a:r>
          </a:p>
          <a:p>
            <a:pPr algn="l"/>
            <a:endParaRPr lang="en-US" sz="2800" dirty="0">
              <a:solidFill>
                <a:schemeClr val="tx2">
                  <a:alpha val="60000"/>
                </a:schemeClr>
              </a:solidFill>
            </a:endParaRPr>
          </a:p>
        </p:txBody>
      </p:sp>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alphaModFix amt="90000"/>
          </a:blip>
          <a:srcRect t="6457" r="-1" b="8302"/>
          <a:stretch/>
        </p:blipFill>
        <p:spPr>
          <a:xfrm>
            <a:off x="9869556" y="5246157"/>
            <a:ext cx="1842051" cy="1036310"/>
          </a:xfrm>
          <a:prstGeom prst="rect">
            <a:avLst/>
          </a:prstGeom>
        </p:spPr>
      </p:pic>
      <p:sp>
        <p:nvSpPr>
          <p:cNvPr id="5" name="TextBox 4">
            <a:extLst>
              <a:ext uri="{FF2B5EF4-FFF2-40B4-BE49-F238E27FC236}">
                <a16:creationId xmlns:a16="http://schemas.microsoft.com/office/drawing/2014/main" id="{A14CB507-F737-603B-1475-E04477864937}"/>
              </a:ext>
            </a:extLst>
          </p:cNvPr>
          <p:cNvSpPr txBox="1"/>
          <p:nvPr/>
        </p:nvSpPr>
        <p:spPr>
          <a:xfrm>
            <a:off x="629695" y="3140380"/>
            <a:ext cx="10217426" cy="2308324"/>
          </a:xfrm>
          <a:prstGeom prst="rect">
            <a:avLst/>
          </a:prstGeom>
          <a:noFill/>
        </p:spPr>
        <p:txBody>
          <a:bodyPr wrap="square" rtlCol="0">
            <a:spAutoFit/>
          </a:bodyPr>
          <a:lstStyle/>
          <a:p>
            <a:r>
              <a:rPr lang="en-US" sz="3600" b="1" baseline="-25000" dirty="0" err="1">
                <a:latin typeface="Open Sans" panose="020B0606030504020204" pitchFamily="34" charset="0"/>
              </a:rPr>
              <a:t>Col.III</a:t>
            </a:r>
            <a:r>
              <a:rPr lang="en-US" sz="3600" b="1" baseline="-25000" dirty="0">
                <a:latin typeface="Open Sans" panose="020B0606030504020204" pitchFamily="34" charset="0"/>
              </a:rPr>
              <a:t> 1 </a:t>
            </a:r>
            <a:r>
              <a:rPr lang="en-US" sz="3600" b="1" i="1" u="sng" baseline="-25000" dirty="0">
                <a:solidFill>
                  <a:srgbClr val="0070C0"/>
                </a:solidFill>
                <a:latin typeface="Open Sans" panose="020B0606030504020204" pitchFamily="34" charset="0"/>
              </a:rPr>
              <a:t>He has not remained constant in transformation of his life and shall not be counted with the upright</a:t>
            </a:r>
            <a:r>
              <a:rPr lang="en-US" sz="3600" b="1" i="1" baseline="-25000" dirty="0">
                <a:latin typeface="Open Sans" panose="020B0606030504020204" pitchFamily="34" charset="0"/>
              </a:rPr>
              <a:t>. </a:t>
            </a:r>
            <a:r>
              <a:rPr lang="en-US" sz="3600" b="1" baseline="-25000" dirty="0">
                <a:latin typeface="Open Sans" panose="020B0606030504020204" pitchFamily="34" charset="0"/>
              </a:rPr>
              <a:t>2 His knowledge his energy and his wealth shall not enter the </a:t>
            </a:r>
            <a:r>
              <a:rPr lang="en-US" sz="3600" b="1" baseline="-25000" dirty="0">
                <a:solidFill>
                  <a:srgbClr val="FF0000"/>
                </a:solidFill>
                <a:latin typeface="Open Sans" panose="020B0606030504020204" pitchFamily="34" charset="0"/>
              </a:rPr>
              <a:t>council of the Community </a:t>
            </a:r>
            <a:r>
              <a:rPr lang="en-US" sz="3600" b="1" baseline="-25000" dirty="0">
                <a:latin typeface="Open Sans" panose="020B0606030504020204" pitchFamily="34" charset="0"/>
              </a:rPr>
              <a:t>because he ploughs in the slime of irreverence and there are stains on his conversion.</a:t>
            </a:r>
            <a:br>
              <a:rPr lang="en-US" sz="3600" b="1" baseline="-25000" dirty="0">
                <a:latin typeface="Open Sans" panose="020B0606030504020204" pitchFamily="34" charset="0"/>
              </a:rPr>
            </a:br>
            <a:endParaRPr lang="en-US" sz="3600" b="1" baseline="-25000" dirty="0">
              <a:latin typeface="Open Sans" panose="020B0606030504020204" pitchFamily="34" charset="0"/>
            </a:endParaRPr>
          </a:p>
        </p:txBody>
      </p:sp>
      <p:sp>
        <p:nvSpPr>
          <p:cNvPr id="2" name="TextBox 1">
            <a:extLst>
              <a:ext uri="{FF2B5EF4-FFF2-40B4-BE49-F238E27FC236}">
                <a16:creationId xmlns:a16="http://schemas.microsoft.com/office/drawing/2014/main" id="{BE5BF319-50F5-B728-F6D8-61779E7F044D}"/>
              </a:ext>
            </a:extLst>
          </p:cNvPr>
          <p:cNvSpPr txBox="1"/>
          <p:nvPr/>
        </p:nvSpPr>
        <p:spPr>
          <a:xfrm>
            <a:off x="7513982" y="4979504"/>
            <a:ext cx="2355574" cy="523220"/>
          </a:xfrm>
          <a:prstGeom prst="rect">
            <a:avLst/>
          </a:prstGeom>
          <a:noFill/>
        </p:spPr>
        <p:txBody>
          <a:bodyPr wrap="square" rtlCol="0">
            <a:spAutoFit/>
          </a:bodyPr>
          <a:lstStyle/>
          <a:p>
            <a:r>
              <a:rPr lang="en-US" sz="2800" dirty="0"/>
              <a:t>Mark 4</a:t>
            </a:r>
          </a:p>
        </p:txBody>
      </p:sp>
    </p:spTree>
    <p:extLst>
      <p:ext uri="{BB962C8B-B14F-4D97-AF65-F5344CB8AC3E}">
        <p14:creationId xmlns:p14="http://schemas.microsoft.com/office/powerpoint/2010/main" val="2645351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65E5C5-5C65-E25E-ECCC-D80BFCCA0433}"/>
              </a:ext>
            </a:extLst>
          </p:cNvPr>
          <p:cNvSpPr>
            <a:spLocks noGrp="1"/>
          </p:cNvSpPr>
          <p:nvPr>
            <p:ph type="subTitle" idx="1"/>
          </p:nvPr>
        </p:nvSpPr>
        <p:spPr>
          <a:xfrm>
            <a:off x="629695" y="9554"/>
            <a:ext cx="10929561" cy="3180907"/>
          </a:xfrm>
        </p:spPr>
        <p:txBody>
          <a:bodyPr>
            <a:noAutofit/>
          </a:bodyPr>
          <a:lstStyle/>
          <a:p>
            <a:pPr algn="l"/>
            <a:endParaRPr lang="en-US" sz="2800" b="1" dirty="0">
              <a:solidFill>
                <a:schemeClr val="tx2">
                  <a:alpha val="60000"/>
                </a:schemeClr>
              </a:solidFill>
              <a:latin typeface="Open Sans" panose="020B0606030504020204" pitchFamily="34" charset="0"/>
            </a:endParaRPr>
          </a:p>
          <a:p>
            <a:pPr algn="l"/>
            <a:r>
              <a:rPr lang="en-US" sz="3200" b="1" dirty="0">
                <a:solidFill>
                  <a:schemeClr val="tx1">
                    <a:alpha val="60000"/>
                  </a:schemeClr>
                </a:solidFill>
                <a:latin typeface="Open Sans" panose="020B0606030504020204" pitchFamily="34" charset="0"/>
              </a:rPr>
              <a:t>Col.III:5</a:t>
            </a:r>
          </a:p>
          <a:p>
            <a:pPr algn="l"/>
            <a:r>
              <a:rPr lang="en-US" sz="3600" b="1" baseline="-25000" dirty="0">
                <a:solidFill>
                  <a:schemeClr val="tx1"/>
                </a:solidFill>
                <a:latin typeface="Open Sans" panose="020B0606030504020204" pitchFamily="34" charset="0"/>
              </a:rPr>
              <a:t>Defiled, defiled shall he be all the days he spurns the decrees 6 of God, without allowing himself to be taught by the </a:t>
            </a:r>
            <a:r>
              <a:rPr lang="en-US" sz="3600" b="1" baseline="-25000" dirty="0">
                <a:solidFill>
                  <a:srgbClr val="FF0000"/>
                </a:solidFill>
                <a:latin typeface="Open Sans" panose="020B0606030504020204" pitchFamily="34" charset="0"/>
              </a:rPr>
              <a:t>Community of His council. For by the spirit of true council concerning the paths of a man all 7 his sins are atoned so that he can look at the light of life.</a:t>
            </a:r>
          </a:p>
          <a:p>
            <a:pPr algn="l"/>
            <a:endParaRPr lang="en-US" sz="2800" dirty="0">
              <a:solidFill>
                <a:schemeClr val="tx2">
                  <a:alpha val="60000"/>
                </a:schemeClr>
              </a:solidFill>
            </a:endParaRPr>
          </a:p>
        </p:txBody>
      </p:sp>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alphaModFix amt="90000"/>
          </a:blip>
          <a:srcRect t="6457" r="-1" b="8302"/>
          <a:stretch/>
        </p:blipFill>
        <p:spPr>
          <a:xfrm>
            <a:off x="9869556" y="5246157"/>
            <a:ext cx="1842051" cy="1036310"/>
          </a:xfrm>
          <a:prstGeom prst="rect">
            <a:avLst/>
          </a:prstGeom>
        </p:spPr>
      </p:pic>
      <p:sp>
        <p:nvSpPr>
          <p:cNvPr id="5" name="TextBox 4">
            <a:extLst>
              <a:ext uri="{FF2B5EF4-FFF2-40B4-BE49-F238E27FC236}">
                <a16:creationId xmlns:a16="http://schemas.microsoft.com/office/drawing/2014/main" id="{A14CB507-F737-603B-1475-E04477864937}"/>
              </a:ext>
            </a:extLst>
          </p:cNvPr>
          <p:cNvSpPr txBox="1"/>
          <p:nvPr/>
        </p:nvSpPr>
        <p:spPr>
          <a:xfrm>
            <a:off x="709208" y="3973350"/>
            <a:ext cx="10217426" cy="830997"/>
          </a:xfrm>
          <a:prstGeom prst="rect">
            <a:avLst/>
          </a:prstGeom>
          <a:noFill/>
        </p:spPr>
        <p:txBody>
          <a:bodyPr wrap="square" rtlCol="0">
            <a:spAutoFit/>
          </a:bodyPr>
          <a:lstStyle/>
          <a:p>
            <a:r>
              <a:rPr lang="en-US" sz="3600" b="1" baseline="-25000" dirty="0">
                <a:latin typeface="Open Sans" panose="020B0606030504020204" pitchFamily="34" charset="0"/>
              </a:rPr>
              <a:t>And </a:t>
            </a:r>
            <a:r>
              <a:rPr lang="en-US" sz="3600" b="1" baseline="-25000" dirty="0">
                <a:solidFill>
                  <a:srgbClr val="FF0000"/>
                </a:solidFill>
                <a:latin typeface="Open Sans" panose="020B0606030504020204" pitchFamily="34" charset="0"/>
              </a:rPr>
              <a:t>by the spirit of holiness which links him with “His” truth</a:t>
            </a:r>
            <a:r>
              <a:rPr lang="en-US" sz="3600" b="1" baseline="-25000" dirty="0">
                <a:latin typeface="Open Sans" panose="020B0606030504020204" pitchFamily="34" charset="0"/>
              </a:rPr>
              <a:t> he is cleansed of all 8 his sins.</a:t>
            </a:r>
          </a:p>
        </p:txBody>
      </p:sp>
      <p:sp>
        <p:nvSpPr>
          <p:cNvPr id="2" name="TextBox 1">
            <a:extLst>
              <a:ext uri="{FF2B5EF4-FFF2-40B4-BE49-F238E27FC236}">
                <a16:creationId xmlns:a16="http://schemas.microsoft.com/office/drawing/2014/main" id="{BB02A7FF-6698-1E8D-38B9-258CA787664D}"/>
              </a:ext>
            </a:extLst>
          </p:cNvPr>
          <p:cNvSpPr txBox="1"/>
          <p:nvPr/>
        </p:nvSpPr>
        <p:spPr>
          <a:xfrm>
            <a:off x="7676320" y="4470232"/>
            <a:ext cx="2753139" cy="461665"/>
          </a:xfrm>
          <a:prstGeom prst="rect">
            <a:avLst/>
          </a:prstGeom>
          <a:noFill/>
        </p:spPr>
        <p:txBody>
          <a:bodyPr wrap="square" rtlCol="0">
            <a:spAutoFit/>
          </a:bodyPr>
          <a:lstStyle/>
          <a:p>
            <a:r>
              <a:rPr lang="en-US" sz="3600" b="1" baseline="-25000" dirty="0">
                <a:latin typeface="Open Sans" panose="020B0606030504020204" pitchFamily="34" charset="0"/>
              </a:rPr>
              <a:t>1 John 1:5-10</a:t>
            </a:r>
          </a:p>
        </p:txBody>
      </p:sp>
      <p:sp>
        <p:nvSpPr>
          <p:cNvPr id="6" name="TextBox 5">
            <a:extLst>
              <a:ext uri="{FF2B5EF4-FFF2-40B4-BE49-F238E27FC236}">
                <a16:creationId xmlns:a16="http://schemas.microsoft.com/office/drawing/2014/main" id="{365B13F3-953C-9BB2-5625-8860FC9D31BD}"/>
              </a:ext>
            </a:extLst>
          </p:cNvPr>
          <p:cNvSpPr txBox="1"/>
          <p:nvPr/>
        </p:nvSpPr>
        <p:spPr>
          <a:xfrm>
            <a:off x="7765772" y="3225678"/>
            <a:ext cx="2196548" cy="461665"/>
          </a:xfrm>
          <a:prstGeom prst="rect">
            <a:avLst/>
          </a:prstGeom>
          <a:noFill/>
        </p:spPr>
        <p:txBody>
          <a:bodyPr wrap="square" rtlCol="0">
            <a:spAutoFit/>
          </a:bodyPr>
          <a:lstStyle/>
          <a:p>
            <a:r>
              <a:rPr lang="en-US" sz="3600" b="1" baseline="-25000" dirty="0">
                <a:latin typeface="Open Sans" panose="020B0606030504020204" pitchFamily="34" charset="0"/>
              </a:rPr>
              <a:t>John</a:t>
            </a:r>
            <a:r>
              <a:rPr lang="en-US" dirty="0"/>
              <a:t> </a:t>
            </a:r>
            <a:r>
              <a:rPr lang="en-US" sz="3600" b="1" baseline="-25000" dirty="0">
                <a:latin typeface="Open Sans" panose="020B0606030504020204" pitchFamily="34" charset="0"/>
              </a:rPr>
              <a:t>3:5-7</a:t>
            </a:r>
          </a:p>
        </p:txBody>
      </p:sp>
    </p:spTree>
    <p:extLst>
      <p:ext uri="{BB962C8B-B14F-4D97-AF65-F5344CB8AC3E}">
        <p14:creationId xmlns:p14="http://schemas.microsoft.com/office/powerpoint/2010/main" val="160585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srcRect t="6528" b="8245"/>
          <a:stretch/>
        </p:blipFill>
        <p:spPr>
          <a:xfrm>
            <a:off x="20" y="10"/>
            <a:ext cx="12191980" cy="6857989"/>
          </a:xfrm>
          <a:prstGeom prst="rect">
            <a:avLst/>
          </a:prstGeom>
        </p:spPr>
      </p:pic>
      <p:sp>
        <p:nvSpPr>
          <p:cNvPr id="2" name="Title 1">
            <a:extLst>
              <a:ext uri="{FF2B5EF4-FFF2-40B4-BE49-F238E27FC236}">
                <a16:creationId xmlns:a16="http://schemas.microsoft.com/office/drawing/2014/main" id="{DEEBC78E-E19A-ED99-A503-E616C60CCA82}"/>
              </a:ext>
            </a:extLst>
          </p:cNvPr>
          <p:cNvSpPr>
            <a:spLocks noGrp="1"/>
          </p:cNvSpPr>
          <p:nvPr>
            <p:ph type="ctrTitle"/>
          </p:nvPr>
        </p:nvSpPr>
        <p:spPr>
          <a:xfrm>
            <a:off x="1063486" y="2564294"/>
            <a:ext cx="10505661" cy="1438336"/>
          </a:xfrm>
        </p:spPr>
        <p:txBody>
          <a:bodyPr>
            <a:noAutofit/>
          </a:bodyPr>
          <a:lstStyle/>
          <a:p>
            <a:pPr algn="l"/>
            <a:r>
              <a:rPr lang="en-US" sz="8000" dirty="0">
                <a:solidFill>
                  <a:srgbClr val="FFFFFF"/>
                </a:solidFill>
              </a:rPr>
              <a:t>Personal vs Community</a:t>
            </a:r>
            <a:br>
              <a:rPr lang="en-US" sz="8000" dirty="0">
                <a:solidFill>
                  <a:srgbClr val="FFFFFF"/>
                </a:solidFill>
              </a:rPr>
            </a:br>
            <a:r>
              <a:rPr lang="en-US" sz="8000" dirty="0">
                <a:solidFill>
                  <a:srgbClr val="FFFFFF"/>
                </a:solidFill>
              </a:rPr>
              <a:t>             TBC. . .</a:t>
            </a:r>
          </a:p>
        </p:txBody>
      </p:sp>
    </p:spTree>
    <p:extLst>
      <p:ext uri="{BB962C8B-B14F-4D97-AF65-F5344CB8AC3E}">
        <p14:creationId xmlns:p14="http://schemas.microsoft.com/office/powerpoint/2010/main" val="101890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alphaModFix amt="20000"/>
          </a:blip>
          <a:srcRect t="6457" r="-1" b="8302"/>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EEBC78E-E19A-ED99-A503-E616C60CCA82}"/>
              </a:ext>
            </a:extLst>
          </p:cNvPr>
          <p:cNvSpPr>
            <a:spLocks noGrp="1"/>
          </p:cNvSpPr>
          <p:nvPr>
            <p:ph type="ctrTitle"/>
          </p:nvPr>
        </p:nvSpPr>
        <p:spPr>
          <a:xfrm>
            <a:off x="1524000" y="1122363"/>
            <a:ext cx="9144000" cy="1034428"/>
          </a:xfrm>
        </p:spPr>
        <p:txBody>
          <a:bodyPr>
            <a:normAutofit/>
          </a:bodyPr>
          <a:lstStyle/>
          <a:p>
            <a:r>
              <a:rPr lang="en-US" dirty="0">
                <a:solidFill>
                  <a:srgbClr val="FFFFFF"/>
                </a:solidFill>
              </a:rPr>
              <a:t>Hassidim </a:t>
            </a:r>
          </a:p>
        </p:txBody>
      </p:sp>
      <p:sp>
        <p:nvSpPr>
          <p:cNvPr id="3" name="Subtitle 2">
            <a:extLst>
              <a:ext uri="{FF2B5EF4-FFF2-40B4-BE49-F238E27FC236}">
                <a16:creationId xmlns:a16="http://schemas.microsoft.com/office/drawing/2014/main" id="{2365E5C5-5C65-E25E-ECCC-D80BFCCA0433}"/>
              </a:ext>
            </a:extLst>
          </p:cNvPr>
          <p:cNvSpPr>
            <a:spLocks noGrp="1"/>
          </p:cNvSpPr>
          <p:nvPr>
            <p:ph type="subTitle" idx="1"/>
          </p:nvPr>
        </p:nvSpPr>
        <p:spPr>
          <a:xfrm>
            <a:off x="1493197" y="2235346"/>
            <a:ext cx="9144000" cy="1655762"/>
          </a:xfrm>
        </p:spPr>
        <p:txBody>
          <a:bodyPr>
            <a:normAutofit fontScale="70000" lnSpcReduction="20000"/>
          </a:bodyPr>
          <a:lstStyle/>
          <a:p>
            <a:r>
              <a:rPr lang="en-US" sz="1600" b="1" i="0" dirty="0">
                <a:solidFill>
                  <a:srgbClr val="212529"/>
                </a:solidFill>
                <a:effectLst/>
                <a:latin typeface="Open Sans" panose="020B0606030504020204" pitchFamily="34" charset="0"/>
              </a:rPr>
              <a:t> </a:t>
            </a:r>
            <a:r>
              <a:rPr lang="en-US" sz="4000" dirty="0">
                <a:solidFill>
                  <a:schemeClr val="bg1"/>
                </a:solidFill>
                <a:latin typeface="Open Sans" panose="020B0606030504020204" pitchFamily="34" charset="0"/>
              </a:rPr>
              <a:t>A</a:t>
            </a:r>
            <a:r>
              <a:rPr lang="en-US" sz="4000" b="0" i="0" dirty="0">
                <a:solidFill>
                  <a:schemeClr val="bg1"/>
                </a:solidFill>
                <a:effectLst/>
                <a:latin typeface="Open Sans" panose="020B0606030504020204" pitchFamily="34" charset="0"/>
              </a:rPr>
              <a:t> member of a Jewish sect of the second century </a:t>
            </a:r>
            <a:r>
              <a:rPr lang="en-US" sz="4000" b="0" i="0" dirty="0" err="1">
                <a:solidFill>
                  <a:schemeClr val="bg1"/>
                </a:solidFill>
                <a:effectLst/>
                <a:latin typeface="Open Sans" panose="020B0606030504020204" pitchFamily="34" charset="0"/>
              </a:rPr>
              <a:t>b.c.</a:t>
            </a:r>
            <a:r>
              <a:rPr lang="en-US" sz="4000" b="0" i="0" dirty="0">
                <a:solidFill>
                  <a:schemeClr val="bg1"/>
                </a:solidFill>
                <a:effectLst/>
                <a:latin typeface="Open Sans" panose="020B0606030504020204" pitchFamily="34" charset="0"/>
              </a:rPr>
              <a:t> </a:t>
            </a:r>
            <a:r>
              <a:rPr lang="en-US" sz="4000" b="1" i="0" u="sng" dirty="0">
                <a:solidFill>
                  <a:schemeClr val="bg1"/>
                </a:solidFill>
                <a:effectLst/>
                <a:latin typeface="Open Sans" panose="020B0606030504020204" pitchFamily="34" charset="0"/>
              </a:rPr>
              <a:t>opposed to Hellenism </a:t>
            </a:r>
            <a:r>
              <a:rPr lang="en-US" sz="4000" b="0" i="0" dirty="0">
                <a:solidFill>
                  <a:schemeClr val="bg1"/>
                </a:solidFill>
                <a:effectLst/>
                <a:latin typeface="Open Sans" panose="020B0606030504020204" pitchFamily="34" charset="0"/>
              </a:rPr>
              <a:t>and </a:t>
            </a:r>
            <a:r>
              <a:rPr lang="en-US" sz="4000" b="1" i="0" u="sng" dirty="0">
                <a:solidFill>
                  <a:schemeClr val="bg1"/>
                </a:solidFill>
                <a:effectLst/>
                <a:latin typeface="Open Sans" panose="020B0606030504020204" pitchFamily="34" charset="0"/>
              </a:rPr>
              <a:t>devoted to the strict observance</a:t>
            </a:r>
            <a:r>
              <a:rPr lang="en-US" sz="4000" b="0" i="0" dirty="0">
                <a:solidFill>
                  <a:schemeClr val="bg1"/>
                </a:solidFill>
                <a:effectLst/>
                <a:latin typeface="Open Sans" panose="020B0606030504020204" pitchFamily="34" charset="0"/>
              </a:rPr>
              <a:t> of the ritual law</a:t>
            </a:r>
            <a:endParaRPr lang="en-US" sz="4000" dirty="0">
              <a:solidFill>
                <a:schemeClr val="bg1"/>
              </a:solidFill>
            </a:endParaRPr>
          </a:p>
        </p:txBody>
      </p:sp>
    </p:spTree>
    <p:extLst>
      <p:ext uri="{BB962C8B-B14F-4D97-AF65-F5344CB8AC3E}">
        <p14:creationId xmlns:p14="http://schemas.microsoft.com/office/powerpoint/2010/main" val="2032724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CBDFC-4ADF-4297-B113-3B3F524F2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D1FC1EF-ABB9-4B80-9582-E47C76BD0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088ED32-3423-429F-96E6-C5BF1A957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7C788C1-07E3-4AC3-B8E7-37A0856A0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alphaModFix amt="20000"/>
          </a:blip>
          <a:srcRect t="6457" r="-1" b="8302"/>
          <a:stretch/>
        </p:blipFill>
        <p:spPr>
          <a:xfrm>
            <a:off x="20" y="10"/>
            <a:ext cx="12188932" cy="6857326"/>
          </a:xfrm>
          <a:prstGeom prst="rect">
            <a:avLst/>
          </a:prstGeom>
        </p:spPr>
      </p:pic>
      <p:sp>
        <p:nvSpPr>
          <p:cNvPr id="21" name="Frame 20">
            <a:extLst>
              <a:ext uri="{FF2B5EF4-FFF2-40B4-BE49-F238E27FC236}">
                <a16:creationId xmlns:a16="http://schemas.microsoft.com/office/drawing/2014/main" id="{BBB1F149-105F-4CE9-A59E-12133DCF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664"/>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EEBC78E-E19A-ED99-A503-E616C60CCA82}"/>
              </a:ext>
            </a:extLst>
          </p:cNvPr>
          <p:cNvSpPr>
            <a:spLocks noGrp="1"/>
          </p:cNvSpPr>
          <p:nvPr>
            <p:ph type="ctrTitle"/>
          </p:nvPr>
        </p:nvSpPr>
        <p:spPr>
          <a:xfrm>
            <a:off x="1524000" y="1122363"/>
            <a:ext cx="9144000" cy="1034428"/>
          </a:xfrm>
        </p:spPr>
        <p:txBody>
          <a:bodyPr>
            <a:normAutofit/>
          </a:bodyPr>
          <a:lstStyle/>
          <a:p>
            <a:r>
              <a:rPr lang="en-US" dirty="0">
                <a:solidFill>
                  <a:srgbClr val="FFFFFF"/>
                </a:solidFill>
              </a:rPr>
              <a:t>Hellenism </a:t>
            </a:r>
          </a:p>
        </p:txBody>
      </p:sp>
      <p:sp>
        <p:nvSpPr>
          <p:cNvPr id="3" name="Subtitle 2">
            <a:extLst>
              <a:ext uri="{FF2B5EF4-FFF2-40B4-BE49-F238E27FC236}">
                <a16:creationId xmlns:a16="http://schemas.microsoft.com/office/drawing/2014/main" id="{2365E5C5-5C65-E25E-ECCC-D80BFCCA0433}"/>
              </a:ext>
            </a:extLst>
          </p:cNvPr>
          <p:cNvSpPr>
            <a:spLocks noGrp="1"/>
          </p:cNvSpPr>
          <p:nvPr>
            <p:ph type="subTitle" idx="1"/>
          </p:nvPr>
        </p:nvSpPr>
        <p:spPr>
          <a:xfrm>
            <a:off x="1493197" y="2235346"/>
            <a:ext cx="9144000" cy="1655762"/>
          </a:xfrm>
        </p:spPr>
        <p:txBody>
          <a:bodyPr>
            <a:normAutofit fontScale="85000" lnSpcReduction="20000"/>
          </a:bodyPr>
          <a:lstStyle/>
          <a:p>
            <a:r>
              <a:rPr lang="en-US" sz="1600" b="1" i="0" dirty="0">
                <a:solidFill>
                  <a:srgbClr val="212529"/>
                </a:solidFill>
                <a:effectLst/>
                <a:latin typeface="Open Sans" panose="020B0606030504020204" pitchFamily="34" charset="0"/>
              </a:rPr>
              <a:t> </a:t>
            </a:r>
            <a:r>
              <a:rPr lang="en-US" sz="3200" b="1" i="0" dirty="0">
                <a:solidFill>
                  <a:srgbClr val="212529"/>
                </a:solidFill>
                <a:effectLst/>
                <a:latin typeface="Open Sans" panose="020B0606030504020204" pitchFamily="34" charset="0"/>
              </a:rPr>
              <a:t> </a:t>
            </a:r>
            <a:r>
              <a:rPr lang="en-US" sz="3200" dirty="0">
                <a:solidFill>
                  <a:schemeClr val="bg1"/>
                </a:solidFill>
                <a:latin typeface="Open Sans" panose="020B0606030504020204" pitchFamily="34" charset="0"/>
              </a:rPr>
              <a:t>A</a:t>
            </a:r>
            <a:r>
              <a:rPr lang="en-US" sz="3200" b="0" i="0" dirty="0">
                <a:solidFill>
                  <a:schemeClr val="bg1"/>
                </a:solidFill>
                <a:effectLst/>
                <a:latin typeface="Open Sans" panose="020B0606030504020204" pitchFamily="34" charset="0"/>
              </a:rPr>
              <a:t> body of </a:t>
            </a:r>
            <a:r>
              <a:rPr lang="en-US" sz="3200" b="1" i="0" u="sng" dirty="0">
                <a:solidFill>
                  <a:schemeClr val="bg1"/>
                </a:solidFill>
                <a:effectLst/>
                <a:latin typeface="Open Sans" panose="020B0606030504020204" pitchFamily="34" charset="0"/>
              </a:rPr>
              <a:t>humanistic and classical ideals </a:t>
            </a:r>
            <a:r>
              <a:rPr lang="en-US" sz="3200" b="0" i="0" dirty="0">
                <a:solidFill>
                  <a:schemeClr val="bg1"/>
                </a:solidFill>
                <a:effectLst/>
                <a:latin typeface="Open Sans" panose="020B0606030504020204" pitchFamily="34" charset="0"/>
              </a:rPr>
              <a:t>associated with ancient </a:t>
            </a:r>
            <a:r>
              <a:rPr lang="en-US" sz="3200" b="1" i="0" dirty="0">
                <a:solidFill>
                  <a:schemeClr val="bg1"/>
                </a:solidFill>
                <a:effectLst/>
                <a:latin typeface="Open Sans" panose="020B0606030504020204" pitchFamily="34" charset="0"/>
              </a:rPr>
              <a:t>Greece</a:t>
            </a:r>
            <a:r>
              <a:rPr lang="en-US" sz="3200" b="0" i="0" dirty="0">
                <a:solidFill>
                  <a:schemeClr val="bg1"/>
                </a:solidFill>
                <a:effectLst/>
                <a:latin typeface="Open Sans" panose="020B0606030504020204" pitchFamily="34" charset="0"/>
              </a:rPr>
              <a:t> and </a:t>
            </a:r>
            <a:r>
              <a:rPr lang="en-US" sz="3200" b="1" i="0" u="sng" dirty="0">
                <a:solidFill>
                  <a:schemeClr val="bg1"/>
                </a:solidFill>
                <a:effectLst/>
                <a:latin typeface="Open Sans" panose="020B0606030504020204" pitchFamily="34" charset="0"/>
              </a:rPr>
              <a:t>including reason</a:t>
            </a:r>
            <a:r>
              <a:rPr lang="en-US" sz="3200" b="0" i="0" dirty="0">
                <a:solidFill>
                  <a:schemeClr val="bg1"/>
                </a:solidFill>
                <a:effectLst/>
                <a:latin typeface="Open Sans" panose="020B0606030504020204" pitchFamily="34" charset="0"/>
              </a:rPr>
              <a:t>, the pursuit of knowledge and the arts, moderation, civic responsibility, and </a:t>
            </a:r>
            <a:r>
              <a:rPr lang="en-US" sz="3200" b="1" i="0" u="sng" dirty="0">
                <a:solidFill>
                  <a:schemeClr val="bg1"/>
                </a:solidFill>
                <a:effectLst/>
                <a:latin typeface="Open Sans" panose="020B0606030504020204" pitchFamily="34" charset="0"/>
              </a:rPr>
              <a:t>bodily development</a:t>
            </a:r>
            <a:endParaRPr lang="en-US" sz="4000" b="1" u="sng" dirty="0">
              <a:solidFill>
                <a:schemeClr val="bg1"/>
              </a:solidFill>
            </a:endParaRPr>
          </a:p>
        </p:txBody>
      </p:sp>
    </p:spTree>
    <p:extLst>
      <p:ext uri="{BB962C8B-B14F-4D97-AF65-F5344CB8AC3E}">
        <p14:creationId xmlns:p14="http://schemas.microsoft.com/office/powerpoint/2010/main" val="638371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6">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EBC78E-E19A-ED99-A503-E616C60CCA82}"/>
              </a:ext>
            </a:extLst>
          </p:cNvPr>
          <p:cNvSpPr>
            <a:spLocks noGrp="1"/>
          </p:cNvSpPr>
          <p:nvPr>
            <p:ph type="ctrTitle"/>
          </p:nvPr>
        </p:nvSpPr>
        <p:spPr>
          <a:xfrm>
            <a:off x="647701" y="389150"/>
            <a:ext cx="4800600" cy="3766268"/>
          </a:xfrm>
        </p:spPr>
        <p:txBody>
          <a:bodyPr anchor="t">
            <a:normAutofit fontScale="90000"/>
          </a:bodyPr>
          <a:lstStyle/>
          <a:p>
            <a:pPr algn="l"/>
            <a:r>
              <a:rPr lang="en-US" dirty="0">
                <a:gradFill flip="none" rotWithShape="1">
                  <a:gsLst>
                    <a:gs pos="0">
                      <a:schemeClr val="accent5">
                        <a:alpha val="70000"/>
                      </a:schemeClr>
                    </a:gs>
                    <a:gs pos="100000">
                      <a:schemeClr val="accent1">
                        <a:alpha val="70000"/>
                      </a:schemeClr>
                    </a:gs>
                  </a:gsLst>
                  <a:lin ang="0" scaled="1"/>
                  <a:tileRect/>
                </a:gradFill>
              </a:rPr>
              <a:t>The Qumran Community</a:t>
            </a:r>
            <a:br>
              <a:rPr lang="en-US" dirty="0">
                <a:gradFill flip="none" rotWithShape="1">
                  <a:gsLst>
                    <a:gs pos="0">
                      <a:schemeClr val="accent5">
                        <a:alpha val="70000"/>
                      </a:schemeClr>
                    </a:gs>
                    <a:gs pos="100000">
                      <a:schemeClr val="accent1">
                        <a:alpha val="70000"/>
                      </a:schemeClr>
                    </a:gs>
                  </a:gsLst>
                  <a:lin ang="0" scaled="1"/>
                  <a:tileRect/>
                </a:gradFill>
              </a:rPr>
            </a:br>
            <a:br>
              <a:rPr lang="en-US" dirty="0">
                <a:gradFill flip="none" rotWithShape="1">
                  <a:gsLst>
                    <a:gs pos="0">
                      <a:schemeClr val="accent5">
                        <a:alpha val="70000"/>
                      </a:schemeClr>
                    </a:gs>
                    <a:gs pos="100000">
                      <a:schemeClr val="accent1">
                        <a:alpha val="70000"/>
                      </a:schemeClr>
                    </a:gs>
                  </a:gsLst>
                  <a:lin ang="0" scaled="1"/>
                  <a:tileRect/>
                </a:gradFill>
              </a:rPr>
            </a:br>
            <a:r>
              <a:rPr lang="en-US" dirty="0">
                <a:gradFill flip="none" rotWithShape="1">
                  <a:gsLst>
                    <a:gs pos="0">
                      <a:schemeClr val="accent5">
                        <a:alpha val="70000"/>
                      </a:schemeClr>
                    </a:gs>
                    <a:gs pos="100000">
                      <a:schemeClr val="accent1">
                        <a:alpha val="70000"/>
                      </a:schemeClr>
                    </a:gs>
                  </a:gsLst>
                  <a:lin ang="0" scaled="1"/>
                  <a:tileRect/>
                </a:gradFill>
              </a:rPr>
              <a:t>			</a:t>
            </a:r>
            <a:r>
              <a:rPr lang="en-US" sz="4000" dirty="0">
                <a:gradFill flip="none" rotWithShape="1">
                  <a:gsLst>
                    <a:gs pos="0">
                      <a:schemeClr val="accent5">
                        <a:alpha val="70000"/>
                      </a:schemeClr>
                    </a:gs>
                    <a:gs pos="100000">
                      <a:schemeClr val="accent1">
                        <a:alpha val="70000"/>
                      </a:schemeClr>
                    </a:gs>
                  </a:gsLst>
                  <a:lin ang="0" scaled="1"/>
                  <a:tileRect/>
                </a:gradFill>
              </a:rPr>
              <a:t>Hassidim</a:t>
            </a:r>
          </a:p>
        </p:txBody>
      </p:sp>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alphaModFix amt="90000"/>
          </a:blip>
          <a:srcRect t="6528" b="8245"/>
          <a:stretch/>
        </p:blipFill>
        <p:spPr>
          <a:xfrm>
            <a:off x="6096001" y="1836736"/>
            <a:ext cx="5636596" cy="3170574"/>
          </a:xfrm>
          <a:prstGeom prst="rect">
            <a:avLst/>
          </a:prstGeom>
        </p:spPr>
      </p:pic>
    </p:spTree>
    <p:extLst>
      <p:ext uri="{BB962C8B-B14F-4D97-AF65-F5344CB8AC3E}">
        <p14:creationId xmlns:p14="http://schemas.microsoft.com/office/powerpoint/2010/main" val="327207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65E5C5-5C65-E25E-ECCC-D80BFCCA0433}"/>
              </a:ext>
            </a:extLst>
          </p:cNvPr>
          <p:cNvSpPr>
            <a:spLocks noGrp="1"/>
          </p:cNvSpPr>
          <p:nvPr>
            <p:ph type="subTitle" idx="1"/>
          </p:nvPr>
        </p:nvSpPr>
        <p:spPr>
          <a:xfrm>
            <a:off x="811828" y="986014"/>
            <a:ext cx="10565296" cy="2375118"/>
          </a:xfrm>
        </p:spPr>
        <p:txBody>
          <a:bodyPr>
            <a:noAutofit/>
          </a:bodyPr>
          <a:lstStyle/>
          <a:p>
            <a:pPr algn="l"/>
            <a:r>
              <a:rPr lang="en-US" sz="3600" b="1" i="0" dirty="0">
                <a:solidFill>
                  <a:schemeClr val="tx1">
                    <a:alpha val="60000"/>
                  </a:schemeClr>
                </a:solidFill>
                <a:effectLst/>
                <a:latin typeface="Open Sans" panose="020B0606030504020204" pitchFamily="34" charset="0"/>
              </a:rPr>
              <a:t>Qumran – A region on the western shore of the Dead sea.  The Dead Sea Scrolls were found (1947-1956). In caves nearby Khirbet Qumran, the site of an ancient settlement of Jews near </a:t>
            </a:r>
            <a:r>
              <a:rPr lang="en-US" sz="3600" b="1" dirty="0">
                <a:solidFill>
                  <a:schemeClr val="tx1">
                    <a:alpha val="60000"/>
                  </a:schemeClr>
                </a:solidFill>
                <a:latin typeface="Open Sans" panose="020B0606030504020204" pitchFamily="34" charset="0"/>
              </a:rPr>
              <a:t>Palestine</a:t>
            </a:r>
            <a:r>
              <a:rPr lang="en-US" sz="3600" b="1" i="0" dirty="0">
                <a:solidFill>
                  <a:schemeClr val="tx1">
                    <a:alpha val="60000"/>
                  </a:schemeClr>
                </a:solidFill>
                <a:effectLst/>
                <a:latin typeface="Open Sans" panose="020B0606030504020204" pitchFamily="34" charset="0"/>
              </a:rPr>
              <a:t>. </a:t>
            </a:r>
            <a:endParaRPr lang="en-US" sz="3600" dirty="0">
              <a:solidFill>
                <a:schemeClr val="tx1">
                  <a:alpha val="60000"/>
                </a:schemeClr>
              </a:solidFill>
            </a:endParaRPr>
          </a:p>
        </p:txBody>
      </p:sp>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alphaModFix amt="90000"/>
          </a:blip>
          <a:srcRect t="6457" r="-1" b="8302"/>
          <a:stretch/>
        </p:blipFill>
        <p:spPr>
          <a:xfrm>
            <a:off x="9541566" y="4824492"/>
            <a:ext cx="1861930" cy="1047494"/>
          </a:xfrm>
          <a:prstGeom prst="rect">
            <a:avLst/>
          </a:prstGeom>
        </p:spPr>
      </p:pic>
    </p:spTree>
    <p:extLst>
      <p:ext uri="{BB962C8B-B14F-4D97-AF65-F5344CB8AC3E}">
        <p14:creationId xmlns:p14="http://schemas.microsoft.com/office/powerpoint/2010/main" val="341118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alphaModFix amt="90000"/>
          </a:blip>
          <a:srcRect t="6457" r="-1" b="8302"/>
          <a:stretch/>
        </p:blipFill>
        <p:spPr>
          <a:xfrm>
            <a:off x="9541566" y="4824492"/>
            <a:ext cx="1861930" cy="1047494"/>
          </a:xfrm>
          <a:prstGeom prst="rect">
            <a:avLst/>
          </a:prstGeom>
        </p:spPr>
      </p:pic>
      <p:sp>
        <p:nvSpPr>
          <p:cNvPr id="2" name="Subtitle 2">
            <a:extLst>
              <a:ext uri="{FF2B5EF4-FFF2-40B4-BE49-F238E27FC236}">
                <a16:creationId xmlns:a16="http://schemas.microsoft.com/office/drawing/2014/main" id="{0AB96831-6C23-8E32-D9CB-FE473384DBDB}"/>
              </a:ext>
            </a:extLst>
          </p:cNvPr>
          <p:cNvSpPr txBox="1">
            <a:spLocks noGrp="1"/>
          </p:cNvSpPr>
          <p:nvPr>
            <p:ph type="subTitle" idx="1"/>
          </p:nvPr>
        </p:nvSpPr>
        <p:spPr>
          <a:xfrm>
            <a:off x="838200" y="895350"/>
            <a:ext cx="10564813" cy="2374900"/>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None/>
              <a:defRPr sz="2400" kern="1200">
                <a:solidFill>
                  <a:schemeClr val="tx2">
                    <a:alpha val="70000"/>
                  </a:schemeClr>
                </a:solidFill>
                <a:latin typeface="+mn-lt"/>
                <a:ea typeface="+mn-ea"/>
                <a:cs typeface="+mn-cs"/>
              </a:defRPr>
            </a:lvl1pPr>
            <a:lvl2pPr marL="457200" indent="0" algn="ctr"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None/>
              <a:defRPr sz="2000" kern="1200">
                <a:solidFill>
                  <a:schemeClr val="tx2">
                    <a:alpha val="70000"/>
                  </a:schemeClr>
                </a:solidFill>
                <a:latin typeface="+mn-lt"/>
                <a:ea typeface="+mn-ea"/>
                <a:cs typeface="+mn-cs"/>
              </a:defRPr>
            </a:lvl2pPr>
            <a:lvl3pPr marL="914400" indent="0" algn="ctr"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None/>
              <a:defRPr sz="1800" kern="1200">
                <a:solidFill>
                  <a:schemeClr val="tx2">
                    <a:alpha val="70000"/>
                  </a:schemeClr>
                </a:solidFill>
                <a:latin typeface="+mn-lt"/>
                <a:ea typeface="+mn-ea"/>
                <a:cs typeface="+mn-cs"/>
              </a:defRPr>
            </a:lvl3pPr>
            <a:lvl4pPr marL="1371600" indent="0" algn="ctr"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None/>
              <a:defRPr sz="1600" kern="1200">
                <a:solidFill>
                  <a:schemeClr val="tx2">
                    <a:alpha val="70000"/>
                  </a:schemeClr>
                </a:solidFill>
                <a:latin typeface="+mn-lt"/>
                <a:ea typeface="+mn-ea"/>
                <a:cs typeface="+mn-cs"/>
              </a:defRPr>
            </a:lvl4pPr>
            <a:lvl5pPr marL="1828800" indent="0" algn="ctr"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None/>
              <a:defRPr sz="1600" kern="1200">
                <a:solidFill>
                  <a:schemeClr val="tx2">
                    <a:alpha val="7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solidFill>
                  <a:schemeClr val="tx1">
                    <a:alpha val="60000"/>
                  </a:schemeClr>
                </a:solidFill>
                <a:latin typeface="Open Sans" panose="020B0606030504020204" pitchFamily="34" charset="0"/>
              </a:rPr>
              <a:t>These scrolls include many Biblical manuscripts copied at a time prior to the formation of the canon and standardization of the biblical text. </a:t>
            </a:r>
            <a:endParaRPr lang="en-US" sz="4000" dirty="0">
              <a:solidFill>
                <a:schemeClr val="tx1">
                  <a:alpha val="60000"/>
                </a:schemeClr>
              </a:solidFill>
            </a:endParaRPr>
          </a:p>
        </p:txBody>
      </p:sp>
    </p:spTree>
    <p:extLst>
      <p:ext uri="{BB962C8B-B14F-4D97-AF65-F5344CB8AC3E}">
        <p14:creationId xmlns:p14="http://schemas.microsoft.com/office/powerpoint/2010/main" val="335551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65E5C5-5C65-E25E-ECCC-D80BFCCA0433}"/>
              </a:ext>
            </a:extLst>
          </p:cNvPr>
          <p:cNvSpPr>
            <a:spLocks noGrp="1"/>
          </p:cNvSpPr>
          <p:nvPr>
            <p:ph type="subTitle" idx="1"/>
          </p:nvPr>
        </p:nvSpPr>
        <p:spPr>
          <a:xfrm>
            <a:off x="655983" y="895907"/>
            <a:ext cx="10707755" cy="5007935"/>
          </a:xfrm>
        </p:spPr>
        <p:txBody>
          <a:bodyPr>
            <a:noAutofit/>
          </a:bodyPr>
          <a:lstStyle/>
          <a:p>
            <a:pPr algn="l"/>
            <a:r>
              <a:rPr lang="en-US" sz="4000" b="1" i="0" dirty="0">
                <a:solidFill>
                  <a:schemeClr val="tx1">
                    <a:alpha val="60000"/>
                  </a:schemeClr>
                </a:solidFill>
                <a:effectLst/>
                <a:latin typeface="Open Sans" panose="020B0606030504020204" pitchFamily="34" charset="0"/>
              </a:rPr>
              <a:t>For the first time, we would own a whole range of religious compositions which had reached us directly, </a:t>
            </a:r>
            <a:r>
              <a:rPr lang="en-US" sz="4000" b="1" i="0" dirty="0">
                <a:solidFill>
                  <a:srgbClr val="FF0000">
                    <a:alpha val="60000"/>
                  </a:srgbClr>
                </a:solidFill>
                <a:effectLst/>
                <a:latin typeface="Open Sans" panose="020B0606030504020204" pitchFamily="34" charset="0"/>
              </a:rPr>
              <a:t>absolutely devoid of any later interference</a:t>
            </a:r>
            <a:r>
              <a:rPr lang="en-US" sz="4000" b="1" i="0" dirty="0">
                <a:solidFill>
                  <a:schemeClr val="tx1">
                    <a:alpha val="60000"/>
                  </a:schemeClr>
                </a:solidFill>
                <a:effectLst/>
                <a:latin typeface="Open Sans" panose="020B0606030504020204" pitchFamily="34" charset="0"/>
              </a:rPr>
              <a:t>. Since the texts had been preserved </a:t>
            </a:r>
            <a:r>
              <a:rPr lang="en-US" sz="4000" b="1" i="0" u="sng" dirty="0">
                <a:solidFill>
                  <a:schemeClr val="tx1">
                    <a:alpha val="60000"/>
                  </a:schemeClr>
                </a:solidFill>
                <a:effectLst/>
                <a:latin typeface="Open Sans" panose="020B0606030504020204" pitchFamily="34" charset="0"/>
              </a:rPr>
              <a:t>at the fringes of conventional life</a:t>
            </a:r>
            <a:r>
              <a:rPr lang="en-US" sz="4000" b="1" i="0" dirty="0">
                <a:solidFill>
                  <a:schemeClr val="tx1">
                    <a:alpha val="60000"/>
                  </a:schemeClr>
                </a:solidFill>
                <a:effectLst/>
                <a:latin typeface="Open Sans" panose="020B0606030504020204" pitchFamily="34" charset="0"/>
              </a:rPr>
              <a:t>, they reached us free from the restraints of censorship. </a:t>
            </a:r>
            <a:endParaRPr lang="en-US" sz="4000" dirty="0">
              <a:solidFill>
                <a:schemeClr val="tx1">
                  <a:alpha val="60000"/>
                </a:schemeClr>
              </a:solidFill>
            </a:endParaRPr>
          </a:p>
        </p:txBody>
      </p:sp>
    </p:spTree>
    <p:extLst>
      <p:ext uri="{BB962C8B-B14F-4D97-AF65-F5344CB8AC3E}">
        <p14:creationId xmlns:p14="http://schemas.microsoft.com/office/powerpoint/2010/main" val="147908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65E5C5-5C65-E25E-ECCC-D80BFCCA0433}"/>
              </a:ext>
            </a:extLst>
          </p:cNvPr>
          <p:cNvSpPr>
            <a:spLocks noGrp="1"/>
          </p:cNvSpPr>
          <p:nvPr>
            <p:ph type="subTitle" idx="1"/>
          </p:nvPr>
        </p:nvSpPr>
        <p:spPr>
          <a:xfrm>
            <a:off x="655984" y="796516"/>
            <a:ext cx="10545416" cy="5007935"/>
          </a:xfrm>
        </p:spPr>
        <p:txBody>
          <a:bodyPr>
            <a:noAutofit/>
          </a:bodyPr>
          <a:lstStyle/>
          <a:p>
            <a:pPr algn="l"/>
            <a:r>
              <a:rPr lang="en-US" sz="3600" b="1" i="0" dirty="0">
                <a:solidFill>
                  <a:schemeClr val="tx1">
                    <a:alpha val="60000"/>
                  </a:schemeClr>
                </a:solidFill>
                <a:effectLst/>
                <a:latin typeface="Open Sans" panose="020B0606030504020204" pitchFamily="34" charset="0"/>
              </a:rPr>
              <a:t>To a large extent Jewish censorship had suppressed religious literature which did not comply with rabbinic orthodoxy; Christian censorship would have assimilated some of these works, </a:t>
            </a:r>
            <a:r>
              <a:rPr lang="en-US" sz="3600" b="1" i="0" u="sng" dirty="0">
                <a:solidFill>
                  <a:schemeClr val="tx1">
                    <a:alpha val="60000"/>
                  </a:schemeClr>
                </a:solidFill>
                <a:effectLst/>
                <a:latin typeface="Open Sans" panose="020B0606030504020204" pitchFamily="34" charset="0"/>
              </a:rPr>
              <a:t>but after modifying them for their own purposes.</a:t>
            </a:r>
            <a:endParaRPr lang="en-US" sz="3600" u="sng" dirty="0">
              <a:solidFill>
                <a:schemeClr val="tx1">
                  <a:alpha val="60000"/>
                </a:schemeClr>
              </a:solidFill>
            </a:endParaRPr>
          </a:p>
        </p:txBody>
      </p:sp>
      <p:pic>
        <p:nvPicPr>
          <p:cNvPr id="4" name="Picture 3">
            <a:extLst>
              <a:ext uri="{FF2B5EF4-FFF2-40B4-BE49-F238E27FC236}">
                <a16:creationId xmlns:a16="http://schemas.microsoft.com/office/drawing/2014/main" id="{CE171428-E071-3858-4040-6F69D1F94E38}"/>
              </a:ext>
            </a:extLst>
          </p:cNvPr>
          <p:cNvPicPr>
            <a:picLocks noChangeAspect="1"/>
          </p:cNvPicPr>
          <p:nvPr/>
        </p:nvPicPr>
        <p:blipFill rotWithShape="1">
          <a:blip r:embed="rId2">
            <a:alphaModFix amt="90000"/>
          </a:blip>
          <a:srcRect t="6457" r="-1" b="8302"/>
          <a:stretch/>
        </p:blipFill>
        <p:spPr>
          <a:xfrm>
            <a:off x="8835886" y="4017246"/>
            <a:ext cx="2289313" cy="1287933"/>
          </a:xfrm>
          <a:prstGeom prst="rect">
            <a:avLst/>
          </a:prstGeom>
        </p:spPr>
      </p:pic>
    </p:spTree>
    <p:extLst>
      <p:ext uri="{BB962C8B-B14F-4D97-AF65-F5344CB8AC3E}">
        <p14:creationId xmlns:p14="http://schemas.microsoft.com/office/powerpoint/2010/main" val="237193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65E5C5-5C65-E25E-ECCC-D80BFCCA0433}"/>
              </a:ext>
            </a:extLst>
          </p:cNvPr>
          <p:cNvSpPr>
            <a:spLocks noGrp="1"/>
          </p:cNvSpPr>
          <p:nvPr>
            <p:ph type="subTitle" idx="1"/>
          </p:nvPr>
        </p:nvSpPr>
        <p:spPr>
          <a:xfrm>
            <a:off x="579952" y="585833"/>
            <a:ext cx="11032096" cy="5007935"/>
          </a:xfrm>
        </p:spPr>
        <p:txBody>
          <a:bodyPr>
            <a:noAutofit/>
          </a:bodyPr>
          <a:lstStyle/>
          <a:p>
            <a:pPr algn="l"/>
            <a:r>
              <a:rPr lang="en-US" sz="2800" b="1" dirty="0">
                <a:solidFill>
                  <a:schemeClr val="tx1">
                    <a:alpha val="60000"/>
                  </a:schemeClr>
                </a:solidFill>
                <a:latin typeface="Open Sans" panose="020B0606030504020204" pitchFamily="34" charset="0"/>
              </a:rPr>
              <a:t>Scientific Conclusion:</a:t>
            </a:r>
          </a:p>
          <a:p>
            <a:pPr algn="l"/>
            <a:r>
              <a:rPr lang="en-US" sz="3600" b="1" dirty="0">
                <a:solidFill>
                  <a:schemeClr val="tx1">
                    <a:alpha val="60000"/>
                  </a:schemeClr>
                </a:solidFill>
                <a:latin typeface="Open Sans" panose="020B0606030504020204" pitchFamily="34" charset="0"/>
              </a:rPr>
              <a:t>After much scrutiny by the academic and scientific communities, carbon dating and the completely substantiated method of dating, know as </a:t>
            </a:r>
            <a:r>
              <a:rPr lang="en-US" sz="3600" b="1" dirty="0" err="1">
                <a:solidFill>
                  <a:schemeClr val="tx1">
                    <a:alpha val="60000"/>
                  </a:schemeClr>
                </a:solidFill>
                <a:latin typeface="Open Sans" panose="020B0606030504020204" pitchFamily="34" charset="0"/>
              </a:rPr>
              <a:t>palaeogrophy</a:t>
            </a:r>
            <a:r>
              <a:rPr lang="en-US" sz="3600" b="1" dirty="0">
                <a:solidFill>
                  <a:schemeClr val="tx1">
                    <a:alpha val="60000"/>
                  </a:schemeClr>
                </a:solidFill>
                <a:latin typeface="Open Sans" panose="020B0606030504020204" pitchFamily="34" charset="0"/>
              </a:rPr>
              <a:t>; “the manuscripts found in the Qumran Caves can now be regarded as ancient and genuine beyond any kind of doubt” (Garcia, </a:t>
            </a:r>
            <a:r>
              <a:rPr lang="en-US" sz="3600" b="1" dirty="0" err="1">
                <a:solidFill>
                  <a:schemeClr val="tx1">
                    <a:alpha val="60000"/>
                  </a:schemeClr>
                </a:solidFill>
                <a:latin typeface="Open Sans" panose="020B0606030504020204" pitchFamily="34" charset="0"/>
              </a:rPr>
              <a:t>xivii</a:t>
            </a:r>
            <a:r>
              <a:rPr lang="en-US" sz="3600" b="1" dirty="0">
                <a:solidFill>
                  <a:schemeClr val="tx1">
                    <a:alpha val="60000"/>
                  </a:schemeClr>
                </a:solidFill>
                <a:latin typeface="Open Sans" panose="020B0606030504020204" pitchFamily="34" charset="0"/>
              </a:rPr>
              <a:t>).</a:t>
            </a:r>
          </a:p>
          <a:p>
            <a:pPr algn="l"/>
            <a:endParaRPr lang="en-US" sz="2800" dirty="0">
              <a:solidFill>
                <a:schemeClr val="tx2">
                  <a:alpha val="60000"/>
                </a:schemeClr>
              </a:solidFill>
            </a:endParaRPr>
          </a:p>
        </p:txBody>
      </p:sp>
      <p:sp>
        <p:nvSpPr>
          <p:cNvPr id="2" name="TextBox 1">
            <a:extLst>
              <a:ext uri="{FF2B5EF4-FFF2-40B4-BE49-F238E27FC236}">
                <a16:creationId xmlns:a16="http://schemas.microsoft.com/office/drawing/2014/main" id="{482A4C75-B43C-08C2-EBE0-AB468162038D}"/>
              </a:ext>
            </a:extLst>
          </p:cNvPr>
          <p:cNvSpPr txBox="1"/>
          <p:nvPr/>
        </p:nvSpPr>
        <p:spPr>
          <a:xfrm>
            <a:off x="8712259" y="4748556"/>
            <a:ext cx="2820276" cy="1477328"/>
          </a:xfrm>
          <a:prstGeom prst="rect">
            <a:avLst/>
          </a:prstGeom>
          <a:noFill/>
        </p:spPr>
        <p:txBody>
          <a:bodyPr wrap="square" rtlCol="0">
            <a:spAutoFit/>
          </a:bodyPr>
          <a:lstStyle/>
          <a:p>
            <a:endParaRPr lang="en-US" dirty="0"/>
          </a:p>
          <a:p>
            <a:r>
              <a:rPr lang="en-US" dirty="0"/>
              <a:t>Florentino Garcia Martinez. </a:t>
            </a:r>
            <a:r>
              <a:rPr lang="en-US" i="1" dirty="0"/>
              <a:t>The Dead Sea Scrolls, The Qumran Text in English </a:t>
            </a:r>
            <a:r>
              <a:rPr lang="en-US" dirty="0"/>
              <a:t>[xiv]</a:t>
            </a:r>
          </a:p>
        </p:txBody>
      </p:sp>
    </p:spTree>
    <p:extLst>
      <p:ext uri="{BB962C8B-B14F-4D97-AF65-F5344CB8AC3E}">
        <p14:creationId xmlns:p14="http://schemas.microsoft.com/office/powerpoint/2010/main" val="1532760236"/>
      </p:ext>
    </p:extLst>
  </p:cSld>
  <p:clrMapOvr>
    <a:masterClrMapping/>
  </p:clrMapOvr>
</p:sld>
</file>

<file path=ppt/theme/theme1.xml><?xml version="1.0" encoding="utf-8"?>
<a:theme xmlns:a="http://schemas.openxmlformats.org/drawingml/2006/main" name="LuminousVTI">
  <a:themeElements>
    <a:clrScheme name="AnalogousFromDarkSeedLeftStep">
      <a:dk1>
        <a:srgbClr val="000000"/>
      </a:dk1>
      <a:lt1>
        <a:srgbClr val="FFFFFF"/>
      </a:lt1>
      <a:dk2>
        <a:srgbClr val="1C2831"/>
      </a:dk2>
      <a:lt2>
        <a:srgbClr val="F0F3F1"/>
      </a:lt2>
      <a:accent1>
        <a:srgbClr val="C34DB7"/>
      </a:accent1>
      <a:accent2>
        <a:srgbClr val="8C3BB1"/>
      </a:accent2>
      <a:accent3>
        <a:srgbClr val="6D4DC3"/>
      </a:accent3>
      <a:accent4>
        <a:srgbClr val="3F50B3"/>
      </a:accent4>
      <a:accent5>
        <a:srgbClr val="4D90C3"/>
      </a:accent5>
      <a:accent6>
        <a:srgbClr val="3BAFB1"/>
      </a:accent6>
      <a:hlink>
        <a:srgbClr val="3F72BF"/>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otalTime>1353</TotalTime>
  <Words>918</Words>
  <Application>Microsoft Office PowerPoint</Application>
  <PresentationFormat>Widescreen</PresentationFormat>
  <Paragraphs>43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Avenir Next LT Pro</vt:lpstr>
      <vt:lpstr>Open Sans</vt:lpstr>
      <vt:lpstr>Roboto</vt:lpstr>
      <vt:lpstr>Sabon Next LT</vt:lpstr>
      <vt:lpstr>Wingdings</vt:lpstr>
      <vt:lpstr>LuminousVTI</vt:lpstr>
      <vt:lpstr>The Rule of Community</vt:lpstr>
      <vt:lpstr>Hassidim </vt:lpstr>
      <vt:lpstr>Hellenism </vt:lpstr>
      <vt:lpstr>The Qumran Community     Hassidim</vt:lpstr>
      <vt:lpstr>PowerPoint Presentation</vt:lpstr>
      <vt:lpstr>PowerPoint Presentation</vt:lpstr>
      <vt:lpstr>PowerPoint Presentation</vt:lpstr>
      <vt:lpstr>PowerPoint Presentation</vt:lpstr>
      <vt:lpstr>PowerPoint Presentation</vt:lpstr>
      <vt:lpstr>Lesson From The Qumran Community</vt:lpstr>
      <vt:lpstr>PowerPoint Presentation</vt:lpstr>
      <vt:lpstr>PowerPoint Presentation</vt:lpstr>
      <vt:lpstr>PowerPoint Presentation</vt:lpstr>
      <vt:lpstr>PowerPoint Presentation</vt:lpstr>
      <vt:lpstr>PowerPoint Presentation</vt:lpstr>
      <vt:lpstr>Psalm 1</vt:lpstr>
      <vt:lpstr>PowerPoint Presentation</vt:lpstr>
      <vt:lpstr>PowerPoint Presentation</vt:lpstr>
      <vt:lpstr>Personal vs Community              TBC.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Rule of Community</dc:title>
  <dc:creator>Gerald Whitaker</dc:creator>
  <cp:lastModifiedBy>Gerald Whitaker</cp:lastModifiedBy>
  <cp:revision>3</cp:revision>
  <dcterms:created xsi:type="dcterms:W3CDTF">2022-12-31T15:26:45Z</dcterms:created>
  <dcterms:modified xsi:type="dcterms:W3CDTF">2023-01-01T15:43:28Z</dcterms:modified>
</cp:coreProperties>
</file>