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9" r:id="rId4"/>
    <p:sldId id="268" r:id="rId5"/>
    <p:sldId id="264" r:id="rId6"/>
    <p:sldId id="266" r:id="rId7"/>
    <p:sldId id="269" r:id="rId8"/>
    <p:sldId id="272" r:id="rId9"/>
    <p:sldId id="270" r:id="rId10"/>
    <p:sldId id="271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>
        <p:scale>
          <a:sx n="137" d="100"/>
          <a:sy n="137" d="100"/>
        </p:scale>
        <p:origin x="16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4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5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0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0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1/28/23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4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03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en-US" dirty="0"/>
              <a:t>Kosher Success and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957" y="3704198"/>
            <a:ext cx="3018183" cy="943222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/>
              <a:t>Socio-Economic Value Systems</a:t>
            </a:r>
          </a:p>
        </p:txBody>
      </p:sp>
    </p:spTree>
    <p:extLst>
      <p:ext uri="{BB962C8B-B14F-4D97-AF65-F5344CB8AC3E}">
        <p14:creationId xmlns:p14="http://schemas.microsoft.com/office/powerpoint/2010/main" val="378844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5638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u="sng" dirty="0"/>
          </a:p>
          <a:p>
            <a:r>
              <a:rPr lang="en-US" sz="2400" dirty="0"/>
              <a:t>5. Whoever has a bountiful eye is blessed, for he shares his bread with the poor. </a:t>
            </a:r>
            <a:r>
              <a:rPr lang="en-US" dirty="0">
                <a:solidFill>
                  <a:srgbClr val="FF0000"/>
                </a:solidFill>
              </a:rPr>
              <a:t>Proverbs 22:9</a:t>
            </a:r>
          </a:p>
          <a:p>
            <a:endParaRPr lang="en-US"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44AA0-8C75-CC7F-3533-BC74F63308A4}"/>
              </a:ext>
            </a:extLst>
          </p:cNvPr>
          <p:cNvSpPr txBox="1"/>
          <p:nvPr/>
        </p:nvSpPr>
        <p:spPr>
          <a:xfrm>
            <a:off x="6490747" y="766863"/>
            <a:ext cx="51948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5. One gives freely, yet grows all the richer; another withholds what he should give and only suffers want.</a:t>
            </a:r>
          </a:p>
          <a:p>
            <a:r>
              <a:rPr lang="en-US" dirty="0">
                <a:solidFill>
                  <a:srgbClr val="FF0000"/>
                </a:solidFill>
              </a:rPr>
              <a:t>Provers 11:24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E302E-803B-3DCD-2C69-F983456658F5}"/>
              </a:ext>
            </a:extLst>
          </p:cNvPr>
          <p:cNvSpPr txBox="1"/>
          <p:nvPr/>
        </p:nvSpPr>
        <p:spPr>
          <a:xfrm>
            <a:off x="0" y="2993230"/>
            <a:ext cx="12055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Earn All You Can</a:t>
            </a:r>
          </a:p>
          <a:p>
            <a:pPr algn="ctr"/>
            <a:r>
              <a:rPr lang="en-US" sz="3600" dirty="0"/>
              <a:t> Save All You Can </a:t>
            </a:r>
          </a:p>
          <a:p>
            <a:pPr algn="ctr"/>
            <a:r>
              <a:rPr lang="en-US" sz="3600" dirty="0"/>
              <a:t> Give All You Can</a:t>
            </a:r>
          </a:p>
          <a:p>
            <a:r>
              <a:rPr lang="en-US" dirty="0"/>
              <a:t>						The Wealth Choice – Success Secrets of Black Millionaires,</a:t>
            </a:r>
          </a:p>
          <a:p>
            <a:r>
              <a:rPr lang="en-US" dirty="0"/>
              <a:t>						Dennis Kimbro </a:t>
            </a:r>
          </a:p>
        </p:txBody>
      </p:sp>
    </p:spTree>
    <p:extLst>
      <p:ext uri="{BB962C8B-B14F-4D97-AF65-F5344CB8AC3E}">
        <p14:creationId xmlns:p14="http://schemas.microsoft.com/office/powerpoint/2010/main" val="2817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4322" y="1179739"/>
            <a:ext cx="9443357" cy="2753880"/>
          </a:xfrm>
        </p:spPr>
        <p:txBody>
          <a:bodyPr anchor="b">
            <a:normAutofit/>
          </a:bodyPr>
          <a:lstStyle/>
          <a:p>
            <a:r>
              <a:rPr lang="en-US" dirty="0"/>
              <a:t>Kosher Success and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957" y="3704198"/>
            <a:ext cx="3018183" cy="943222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/>
              <a:t>Socio-Economic Value Systems</a:t>
            </a:r>
          </a:p>
        </p:txBody>
      </p:sp>
    </p:spTree>
    <p:extLst>
      <p:ext uri="{BB962C8B-B14F-4D97-AF65-F5344CB8AC3E}">
        <p14:creationId xmlns:p14="http://schemas.microsoft.com/office/powerpoint/2010/main" val="2529653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Kosher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4" y="3701095"/>
            <a:ext cx="4775075" cy="55965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Genuine and Legitimate </a:t>
            </a:r>
          </a:p>
        </p:txBody>
      </p:sp>
    </p:spTree>
    <p:extLst>
      <p:ext uri="{BB962C8B-B14F-4D97-AF65-F5344CB8AC3E}">
        <p14:creationId xmlns:p14="http://schemas.microsoft.com/office/powerpoint/2010/main" val="101077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 fontScale="90000"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All Strata of Society Have Value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2003575"/>
            <a:ext cx="6135544" cy="950976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The Rich - $823,736.00</a:t>
            </a:r>
          </a:p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The Middle -$71,000.00</a:t>
            </a:r>
            <a:endParaRPr lang="en-US" sz="4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The Poor - $33,500</a:t>
            </a: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CNBC</a:t>
            </a:r>
          </a:p>
        </p:txBody>
      </p:sp>
    </p:spTree>
    <p:extLst>
      <p:ext uri="{BB962C8B-B14F-4D97-AF65-F5344CB8AC3E}">
        <p14:creationId xmlns:p14="http://schemas.microsoft.com/office/powerpoint/2010/main" val="371505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American Bifurcation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2003575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b="1" dirty="0">
                <a:solidFill>
                  <a:schemeClr val="tx1"/>
                </a:solidFill>
              </a:rPr>
              <a:t>The Rich</a:t>
            </a:r>
          </a:p>
          <a:p>
            <a:pPr>
              <a:spcAft>
                <a:spcPts val="600"/>
              </a:spcAft>
            </a:pPr>
            <a:r>
              <a:rPr lang="en-US" sz="4800" b="1" dirty="0">
                <a:solidFill>
                  <a:schemeClr val="tx1"/>
                </a:solidFill>
              </a:rPr>
              <a:t>The Poor</a:t>
            </a:r>
          </a:p>
        </p:txBody>
      </p:sp>
    </p:spTree>
    <p:extLst>
      <p:ext uri="{BB962C8B-B14F-4D97-AF65-F5344CB8AC3E}">
        <p14:creationId xmlns:p14="http://schemas.microsoft.com/office/powerpoint/2010/main" val="14888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numbers and graphs">
            <a:extLst>
              <a:ext uri="{FF2B5EF4-FFF2-40B4-BE49-F238E27FC236}">
                <a16:creationId xmlns:a16="http://schemas.microsoft.com/office/drawing/2014/main" id="{BBF741AA-1F2B-1934-D4C5-6FFB8FE1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314" y="0"/>
            <a:ext cx="6525472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8682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1339E-618D-9047-A31A-E890AA856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316" y="252156"/>
            <a:ext cx="5409468" cy="1499263"/>
          </a:xfrm>
        </p:spPr>
        <p:txBody>
          <a:bodyPr>
            <a:normAutofit/>
          </a:bodyPr>
          <a:lstStyle/>
          <a:p>
            <a:r>
              <a:rPr lang="en-US" sz="4000" b="1" i="0" u="sng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Value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EF025-07CB-0158-CF45-0F6EA4811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5278" y="1343815"/>
            <a:ext cx="6135544" cy="9509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</a:rPr>
              <a:t>Wisdom – Knowledge -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12054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5359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Value System – The Rich</a:t>
            </a:r>
          </a:p>
          <a:p>
            <a:r>
              <a:rPr lang="en-US" sz="2400" dirty="0"/>
              <a:t>1. Come from families that value education.</a:t>
            </a:r>
          </a:p>
          <a:p>
            <a:endParaRPr lang="en-US"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44AA0-8C75-CC7F-3533-BC74F63308A4}"/>
              </a:ext>
            </a:extLst>
          </p:cNvPr>
          <p:cNvSpPr txBox="1"/>
          <p:nvPr/>
        </p:nvSpPr>
        <p:spPr>
          <a:xfrm>
            <a:off x="6376447" y="1157962"/>
            <a:ext cx="4730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Value System – The Poor</a:t>
            </a:r>
          </a:p>
          <a:p>
            <a:r>
              <a:rPr lang="en-US" sz="2400" dirty="0"/>
              <a:t>1. Come from families that </a:t>
            </a:r>
            <a:r>
              <a:rPr lang="en-US" sz="2400" i="1" dirty="0"/>
              <a:t>do not </a:t>
            </a:r>
            <a:r>
              <a:rPr lang="en-US" sz="2400" dirty="0"/>
              <a:t>value education.</a:t>
            </a:r>
          </a:p>
          <a:p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B0408-1798-CA08-2B23-00F580E60D92}"/>
              </a:ext>
            </a:extLst>
          </p:cNvPr>
          <p:cNvSpPr txBox="1"/>
          <p:nvPr/>
        </p:nvSpPr>
        <p:spPr>
          <a:xfrm>
            <a:off x="734615" y="2519725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Come from families that honor hard work.</a:t>
            </a:r>
          </a:p>
          <a:p>
            <a:endParaRPr lang="en-US" sz="24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EF28A-7482-DC60-64E9-CCD71D7622A1}"/>
              </a:ext>
            </a:extLst>
          </p:cNvPr>
          <p:cNvSpPr txBox="1"/>
          <p:nvPr/>
        </p:nvSpPr>
        <p:spPr>
          <a:xfrm>
            <a:off x="6367318" y="2441200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Come from families that </a:t>
            </a:r>
            <a:r>
              <a:rPr lang="en-US" sz="2400" i="1" dirty="0"/>
              <a:t>do not </a:t>
            </a:r>
            <a:r>
              <a:rPr lang="en-US" sz="2400" dirty="0"/>
              <a:t>espouse hard work.</a:t>
            </a:r>
          </a:p>
          <a:p>
            <a:endParaRPr lang="en-US" sz="24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4BEBF-1792-A94E-2B92-7245A3C545F1}"/>
              </a:ext>
            </a:extLst>
          </p:cNvPr>
          <p:cNvSpPr txBox="1"/>
          <p:nvPr/>
        </p:nvSpPr>
        <p:spPr>
          <a:xfrm>
            <a:off x="705146" y="3476874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Learn how to work smarter.</a:t>
            </a:r>
          </a:p>
          <a:p>
            <a:endParaRPr lang="en-US" sz="24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CD529-C9DC-D612-B7D4-5FB0BC188A5B}"/>
              </a:ext>
            </a:extLst>
          </p:cNvPr>
          <p:cNvSpPr txBox="1"/>
          <p:nvPr/>
        </p:nvSpPr>
        <p:spPr>
          <a:xfrm>
            <a:off x="6404889" y="3413422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Do not have mentors to teach them how to work smarter.</a:t>
            </a:r>
          </a:p>
          <a:p>
            <a:endParaRPr lang="en-US" sz="24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FE94A-3497-B354-2098-4BDA8660C9A1}"/>
              </a:ext>
            </a:extLst>
          </p:cNvPr>
          <p:cNvSpPr txBox="1"/>
          <p:nvPr/>
        </p:nvSpPr>
        <p:spPr>
          <a:xfrm>
            <a:off x="705145" y="4434023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Grow into greater “Capacity”</a:t>
            </a:r>
          </a:p>
          <a:p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4350C7-3738-B744-9394-3AFBB99BFB95}"/>
              </a:ext>
            </a:extLst>
          </p:cNvPr>
          <p:cNvSpPr txBox="1"/>
          <p:nvPr/>
        </p:nvSpPr>
        <p:spPr>
          <a:xfrm>
            <a:off x="6375419" y="4434023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Never grow into greater “Capacity”</a:t>
            </a:r>
          </a:p>
          <a:p>
            <a:endParaRPr lang="en-US" sz="2400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8C7AA-6C7B-FE87-EA1E-60E06F56BA31}"/>
              </a:ext>
            </a:extLst>
          </p:cNvPr>
          <p:cNvSpPr txBox="1"/>
          <p:nvPr/>
        </p:nvSpPr>
        <p:spPr>
          <a:xfrm>
            <a:off x="705144" y="5236605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Live for the near and distant future.</a:t>
            </a:r>
          </a:p>
          <a:p>
            <a:endParaRPr lang="en-US" sz="24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37D29-5281-7308-BA1B-E8C81E408235}"/>
              </a:ext>
            </a:extLst>
          </p:cNvPr>
          <p:cNvSpPr txBox="1"/>
          <p:nvPr/>
        </p:nvSpPr>
        <p:spPr>
          <a:xfrm>
            <a:off x="6375418" y="5170474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Live for Right Now.</a:t>
            </a:r>
          </a:p>
          <a:p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52341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Value System – The Rich</a:t>
            </a:r>
          </a:p>
          <a:p>
            <a:r>
              <a:rPr lang="en-US" sz="2400" dirty="0"/>
              <a:t>6. Earn Money</a:t>
            </a:r>
          </a:p>
          <a:p>
            <a:endParaRPr lang="en-US"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44AA0-8C75-CC7F-3533-BC74F63308A4}"/>
              </a:ext>
            </a:extLst>
          </p:cNvPr>
          <p:cNvSpPr txBox="1"/>
          <p:nvPr/>
        </p:nvSpPr>
        <p:spPr>
          <a:xfrm>
            <a:off x="6376447" y="1157962"/>
            <a:ext cx="4730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Value System – The Poor</a:t>
            </a:r>
          </a:p>
          <a:p>
            <a:r>
              <a:rPr lang="en-US" sz="2400" dirty="0"/>
              <a:t>6. Look for handouts</a:t>
            </a:r>
          </a:p>
          <a:p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B0408-1798-CA08-2B23-00F580E60D92}"/>
              </a:ext>
            </a:extLst>
          </p:cNvPr>
          <p:cNvSpPr txBox="1"/>
          <p:nvPr/>
        </p:nvSpPr>
        <p:spPr>
          <a:xfrm>
            <a:off x="734615" y="2519725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 Save Money </a:t>
            </a:r>
          </a:p>
          <a:p>
            <a:endParaRPr lang="en-US" sz="24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EF28A-7482-DC60-64E9-CCD71D7622A1}"/>
              </a:ext>
            </a:extLst>
          </p:cNvPr>
          <p:cNvSpPr txBox="1"/>
          <p:nvPr/>
        </p:nvSpPr>
        <p:spPr>
          <a:xfrm>
            <a:off x="6367318" y="2441200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7. Spend Money </a:t>
            </a:r>
          </a:p>
          <a:p>
            <a:endParaRPr lang="en-US" sz="24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4BEBF-1792-A94E-2B92-7245A3C545F1}"/>
              </a:ext>
            </a:extLst>
          </p:cNvPr>
          <p:cNvSpPr txBox="1"/>
          <p:nvPr/>
        </p:nvSpPr>
        <p:spPr>
          <a:xfrm>
            <a:off x="705146" y="3476874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 Give Money</a:t>
            </a:r>
          </a:p>
          <a:p>
            <a:endParaRPr lang="en-US" sz="24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CD529-C9DC-D612-B7D4-5FB0BC188A5B}"/>
              </a:ext>
            </a:extLst>
          </p:cNvPr>
          <p:cNvSpPr txBox="1"/>
          <p:nvPr/>
        </p:nvSpPr>
        <p:spPr>
          <a:xfrm>
            <a:off x="6404889" y="3413422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8. Steal Money</a:t>
            </a:r>
          </a:p>
          <a:p>
            <a:endParaRPr lang="en-US" sz="24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FE94A-3497-B354-2098-4BDA8660C9A1}"/>
              </a:ext>
            </a:extLst>
          </p:cNvPr>
          <p:cNvSpPr txBox="1"/>
          <p:nvPr/>
        </p:nvSpPr>
        <p:spPr>
          <a:xfrm>
            <a:off x="705145" y="4434023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Invest Money</a:t>
            </a:r>
          </a:p>
          <a:p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4350C7-3738-B744-9394-3AFBB99BFB95}"/>
              </a:ext>
            </a:extLst>
          </p:cNvPr>
          <p:cNvSpPr txBox="1"/>
          <p:nvPr/>
        </p:nvSpPr>
        <p:spPr>
          <a:xfrm>
            <a:off x="6375419" y="4434023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Have no disposable income</a:t>
            </a:r>
          </a:p>
          <a:p>
            <a:endParaRPr lang="en-US" sz="2400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8C7AA-6C7B-FE87-EA1E-60E06F56BA31}"/>
              </a:ext>
            </a:extLst>
          </p:cNvPr>
          <p:cNvSpPr txBox="1"/>
          <p:nvPr/>
        </p:nvSpPr>
        <p:spPr>
          <a:xfrm>
            <a:off x="705144" y="5236605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Live for the near and distant future.</a:t>
            </a:r>
          </a:p>
          <a:p>
            <a:endParaRPr lang="en-US" sz="24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237D29-5281-7308-BA1B-E8C81E408235}"/>
              </a:ext>
            </a:extLst>
          </p:cNvPr>
          <p:cNvSpPr txBox="1"/>
          <p:nvPr/>
        </p:nvSpPr>
        <p:spPr>
          <a:xfrm>
            <a:off x="6375418" y="5170474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Live for Right Now.</a:t>
            </a:r>
          </a:p>
          <a:p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1873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4615" y="1446429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Love Discipline</a:t>
            </a:r>
          </a:p>
          <a:p>
            <a:endParaRPr lang="en-US"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44AA0-8C75-CC7F-3533-BC74F63308A4}"/>
              </a:ext>
            </a:extLst>
          </p:cNvPr>
          <p:cNvSpPr txBox="1"/>
          <p:nvPr/>
        </p:nvSpPr>
        <p:spPr>
          <a:xfrm>
            <a:off x="5927550" y="1528726"/>
            <a:ext cx="4730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Love Pleasure</a:t>
            </a:r>
          </a:p>
          <a:p>
            <a:endParaRPr lang="en-US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3F87BB-B5B2-924A-4D65-815F60167C7E}"/>
              </a:ext>
            </a:extLst>
          </p:cNvPr>
          <p:cNvSpPr txBox="1"/>
          <p:nvPr/>
        </p:nvSpPr>
        <p:spPr>
          <a:xfrm>
            <a:off x="1307389" y="2188239"/>
            <a:ext cx="94425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Whoever loves discipline loves knowledge, but he who hates reproof is stupid. </a:t>
            </a:r>
            <a:r>
              <a:rPr lang="en-US" dirty="0">
                <a:solidFill>
                  <a:srgbClr val="FF0000"/>
                </a:solidFill>
              </a:rPr>
              <a:t>Proverbs 12:1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8CC374-0075-C0B1-8296-5B24CDBA1387}"/>
              </a:ext>
            </a:extLst>
          </p:cNvPr>
          <p:cNvSpPr txBox="1"/>
          <p:nvPr/>
        </p:nvSpPr>
        <p:spPr>
          <a:xfrm>
            <a:off x="734615" y="4580574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Aspire to greater things</a:t>
            </a:r>
          </a:p>
          <a:p>
            <a:endParaRPr lang="en-US" sz="2400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6ED905-D25E-913D-6769-9C458DB4EA77}"/>
              </a:ext>
            </a:extLst>
          </p:cNvPr>
          <p:cNvSpPr txBox="1"/>
          <p:nvPr/>
        </p:nvSpPr>
        <p:spPr>
          <a:xfrm>
            <a:off x="5927550" y="4590950"/>
            <a:ext cx="5359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Live and die in their cultural norm and never discover their God given greatness.</a:t>
            </a:r>
          </a:p>
          <a:p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8054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4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26F157-D06E-8297-26F1-BE0425A19FF5}"/>
              </a:ext>
            </a:extLst>
          </p:cNvPr>
          <p:cNvSpPr txBox="1"/>
          <p:nvPr/>
        </p:nvSpPr>
        <p:spPr>
          <a:xfrm>
            <a:off x="736619" y="1178344"/>
            <a:ext cx="5638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TORAH SUCCESS</a:t>
            </a:r>
          </a:p>
          <a:p>
            <a:endParaRPr lang="en-US" sz="2400" u="sng" dirty="0"/>
          </a:p>
          <a:p>
            <a:r>
              <a:rPr lang="en-US" sz="2400" dirty="0"/>
              <a:t>1. In the house of the righteous there is much treasure.  </a:t>
            </a:r>
            <a:r>
              <a:rPr lang="en-US" dirty="0">
                <a:solidFill>
                  <a:srgbClr val="FF0000"/>
                </a:solidFill>
              </a:rPr>
              <a:t>Proverbs 15:6</a:t>
            </a:r>
          </a:p>
          <a:p>
            <a:endParaRPr lang="en-US" sz="2400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744AA0-8C75-CC7F-3533-BC74F63308A4}"/>
              </a:ext>
            </a:extLst>
          </p:cNvPr>
          <p:cNvSpPr txBox="1"/>
          <p:nvPr/>
        </p:nvSpPr>
        <p:spPr>
          <a:xfrm>
            <a:off x="6380498" y="1175010"/>
            <a:ext cx="51948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TORAH WARNINGS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1. But trouble befalls the income of the wicked.</a:t>
            </a:r>
          </a:p>
          <a:p>
            <a:endParaRPr lang="en-US" sz="24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3B0408-1798-CA08-2B23-00F580E60D92}"/>
              </a:ext>
            </a:extLst>
          </p:cNvPr>
          <p:cNvSpPr txBox="1"/>
          <p:nvPr/>
        </p:nvSpPr>
        <p:spPr>
          <a:xfrm>
            <a:off x="727617" y="3188262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Open your eyes and you will have plenty of bread. </a:t>
            </a:r>
            <a:r>
              <a:rPr lang="en-US" dirty="0">
                <a:solidFill>
                  <a:srgbClr val="FF0000"/>
                </a:solidFill>
              </a:rPr>
              <a:t>Proverbs 20:13 </a:t>
            </a:r>
          </a:p>
          <a:p>
            <a:endParaRPr lang="en-US" sz="24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EF28A-7482-DC60-64E9-CCD71D7622A1}"/>
              </a:ext>
            </a:extLst>
          </p:cNvPr>
          <p:cNvSpPr txBox="1"/>
          <p:nvPr/>
        </p:nvSpPr>
        <p:spPr>
          <a:xfrm>
            <a:off x="6356081" y="3170238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Love not sleep lest you come to poverty.</a:t>
            </a:r>
          </a:p>
          <a:p>
            <a:endParaRPr lang="en-US" sz="24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4BEBF-1792-A94E-2B92-7245A3C545F1}"/>
              </a:ext>
            </a:extLst>
          </p:cNvPr>
          <p:cNvSpPr txBox="1"/>
          <p:nvPr/>
        </p:nvSpPr>
        <p:spPr>
          <a:xfrm>
            <a:off x="714710" y="4085511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The plans of the diligent lead surely to abundance. </a:t>
            </a:r>
            <a:r>
              <a:rPr lang="en-US" dirty="0">
                <a:solidFill>
                  <a:srgbClr val="FF0000"/>
                </a:solidFill>
              </a:rPr>
              <a:t>Proverbs 21:5</a:t>
            </a:r>
          </a:p>
          <a:p>
            <a:endParaRPr lang="en-US" sz="2400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CD529-C9DC-D612-B7D4-5FB0BC188A5B}"/>
              </a:ext>
            </a:extLst>
          </p:cNvPr>
          <p:cNvSpPr txBox="1"/>
          <p:nvPr/>
        </p:nvSpPr>
        <p:spPr>
          <a:xfrm>
            <a:off x="6400107" y="4070423"/>
            <a:ext cx="5359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But everyone who is hasty comes to poverty.</a:t>
            </a:r>
          </a:p>
          <a:p>
            <a:endParaRPr lang="en-US" sz="24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FE94A-3497-B354-2098-4BDA8660C9A1}"/>
              </a:ext>
            </a:extLst>
          </p:cNvPr>
          <p:cNvSpPr txBox="1"/>
          <p:nvPr/>
        </p:nvSpPr>
        <p:spPr>
          <a:xfrm>
            <a:off x="739397" y="5061435"/>
            <a:ext cx="5359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Do not love pleasure</a:t>
            </a:r>
          </a:p>
          <a:p>
            <a:endParaRPr lang="en-US" sz="2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4350C7-3738-B744-9394-3AFBB99BFB95}"/>
              </a:ext>
            </a:extLst>
          </p:cNvPr>
          <p:cNvSpPr txBox="1"/>
          <p:nvPr/>
        </p:nvSpPr>
        <p:spPr>
          <a:xfrm>
            <a:off x="6400107" y="4967282"/>
            <a:ext cx="5359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Whoever loves pleasure will be a poor man; he who loves wine and oil will not be rich. </a:t>
            </a:r>
            <a:r>
              <a:rPr lang="en-US" dirty="0">
                <a:solidFill>
                  <a:srgbClr val="FF0000"/>
                </a:solidFill>
              </a:rPr>
              <a:t>Proverbs 21:17</a:t>
            </a:r>
          </a:p>
          <a:p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6544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1A1E2E"/>
      </a:dk2>
      <a:lt2>
        <a:srgbClr val="F0F1F3"/>
      </a:lt2>
      <a:accent1>
        <a:srgbClr val="C7992F"/>
      </a:accent1>
      <a:accent2>
        <a:srgbClr val="CA5122"/>
      </a:accent2>
      <a:accent3>
        <a:srgbClr val="DC344C"/>
      </a:accent3>
      <a:accent4>
        <a:srgbClr val="CA2280"/>
      </a:accent4>
      <a:accent5>
        <a:srgbClr val="DC34D7"/>
      </a:accent5>
      <a:accent6>
        <a:srgbClr val="8922CA"/>
      </a:accent6>
      <a:hlink>
        <a:srgbClr val="446AC0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465</Words>
  <Application>Microsoft Macintosh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Bangla MN</vt:lpstr>
      <vt:lpstr>Garamond</vt:lpstr>
      <vt:lpstr>Georgia Pro</vt:lpstr>
      <vt:lpstr>Georgia Pro Cond Black</vt:lpstr>
      <vt:lpstr>SavonVTI</vt:lpstr>
      <vt:lpstr>Kosher Success and Money</vt:lpstr>
      <vt:lpstr>Kosher</vt:lpstr>
      <vt:lpstr>All Strata of Society Have Value Systems</vt:lpstr>
      <vt:lpstr>American Bifurcation </vt:lpstr>
      <vt:lpstr>Value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Kosher Success and Money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Kosher Success and Money</dc:title>
  <dc:creator>Gerald Whitaker</dc:creator>
  <cp:lastModifiedBy>Gerald Whitaker</cp:lastModifiedBy>
  <cp:revision>5</cp:revision>
  <dcterms:created xsi:type="dcterms:W3CDTF">2023-01-21T18:29:41Z</dcterms:created>
  <dcterms:modified xsi:type="dcterms:W3CDTF">2023-01-29T15:03:05Z</dcterms:modified>
</cp:coreProperties>
</file>