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53341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690342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56233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70444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12509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14507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85113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27175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1133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52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12/24/22</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69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12/24/22</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539426"/>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bible.usccb.org/bible/1maccabees/1?1=#20001014-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bible.usccb.org/bible/1maccabees/1?1=#20001054-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bible.usccb.org/bible/1maccabees/1?1=#20001054-i"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ible.usccb.org/bible/1maccabees/1?1=#20001056-1"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bible.usccb.org/bible/1maccabees/4#20004029-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bible.usccb.org/bible/1maccabees/4#20004030-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bible.usccb.org/bible/1maccabees/4#20004036-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ible.usccb.org/bible/1maccabees/4#20004036-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bible.usccb.org/bible/1maccabees/4#20004035-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ible.usccb.org/bible/1maccabees/4#20004035-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ible.usccb.org/bible/1maccabees/4#20004038-h"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bible.usccb.org/bible/1maccabees/4#20004044-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bible.usccb.org/bible/1maccabees/4#20004047-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ible.usccb.org/bible/1maccabees/4#20004049-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bible.usccb.org/bible/1maccabees/4#20004052-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bible.usccb.org/bible/1maccabees/4#20004053-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bible.usccb.org/bible/1maccabees/4#20004059-n"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ible.usccb.org/bible/1maccabees/4#20004059-1"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history.com/topics/middle-ages"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history.com/topics/holidays/mardi-gra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bible.usccb.org/bible/1maccabees/1?1=#20001011-b"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2661849" y="1921623"/>
            <a:ext cx="6868301" cy="1750731"/>
          </a:xfrm>
        </p:spPr>
        <p:txBody>
          <a:bodyPr anchor="b">
            <a:normAutofit/>
          </a:bodyPr>
          <a:lstStyle/>
          <a:p>
            <a:pPr algn="ctr"/>
            <a:r>
              <a:rPr lang="en-US">
                <a:solidFill>
                  <a:srgbClr val="FFFFFF"/>
                </a:solidFill>
              </a:rPr>
              <a:t>Assimilation or Dedication</a:t>
            </a:r>
          </a:p>
        </p:txBody>
      </p:sp>
      <p:sp>
        <p:nvSpPr>
          <p:cNvPr id="3" name="Subtitle 2">
            <a:extLst>
              <a:ext uri="{FF2B5EF4-FFF2-40B4-BE49-F238E27FC236}">
                <a16:creationId xmlns:a16="http://schemas.microsoft.com/office/drawing/2014/main" id="{0B833422-535B-7934-52B2-F1EC1A9D5D03}"/>
              </a:ext>
            </a:extLst>
          </p:cNvPr>
          <p:cNvSpPr>
            <a:spLocks noGrp="1"/>
          </p:cNvSpPr>
          <p:nvPr>
            <p:ph type="subTitle" idx="1"/>
          </p:nvPr>
        </p:nvSpPr>
        <p:spPr>
          <a:xfrm>
            <a:off x="4448496" y="4936376"/>
            <a:ext cx="3295006" cy="847166"/>
          </a:xfrm>
        </p:spPr>
        <p:txBody>
          <a:bodyPr>
            <a:normAutofit/>
          </a:bodyPr>
          <a:lstStyle/>
          <a:p>
            <a:pPr algn="ctr"/>
            <a:endParaRPr lang="en-US"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983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2FF9D5A-FA19-188C-2F70-99CFF057D878}"/>
              </a:ext>
            </a:extLst>
          </p:cNvPr>
          <p:cNvSpPr txBox="1"/>
          <p:nvPr/>
        </p:nvSpPr>
        <p:spPr>
          <a:xfrm>
            <a:off x="225289" y="258686"/>
            <a:ext cx="11539330" cy="2800767"/>
          </a:xfrm>
          <a:prstGeom prst="rect">
            <a:avLst/>
          </a:prstGeom>
          <a:noFill/>
        </p:spPr>
        <p:txBody>
          <a:bodyPr wrap="square" rtlCol="0">
            <a:spAutoFit/>
          </a:bodyPr>
          <a:lstStyle/>
          <a:p>
            <a:r>
              <a:rPr lang="en-US" sz="4400" b="0" i="0" dirty="0">
                <a:solidFill>
                  <a:schemeClr val="tx1"/>
                </a:solidFill>
                <a:effectLst/>
                <a:latin typeface="Roboto" panose="020F0502020204030204" pitchFamily="34" charset="0"/>
              </a:rPr>
              <a:t>.”</a:t>
            </a:r>
            <a:r>
              <a:rPr lang="en-US" sz="4400" b="0" i="0" dirty="0">
                <a:solidFill>
                  <a:schemeClr val="tx1"/>
                </a:solidFill>
                <a:effectLst/>
                <a:latin typeface="inherit"/>
              </a:rPr>
              <a:t>12</a:t>
            </a:r>
            <a:r>
              <a:rPr lang="en-US" sz="4400" b="0" i="0" dirty="0">
                <a:solidFill>
                  <a:schemeClr val="tx1"/>
                </a:solidFill>
                <a:effectLst/>
                <a:latin typeface="Roboto" panose="020F0502020204030204" pitchFamily="34" charset="0"/>
              </a:rPr>
              <a:t>The proposal was agreeable;</a:t>
            </a:r>
            <a:r>
              <a:rPr lang="en-US" sz="4400" b="0" i="0" dirty="0">
                <a:solidFill>
                  <a:schemeClr val="tx1"/>
                </a:solidFill>
                <a:effectLst/>
                <a:latin typeface="inherit"/>
              </a:rPr>
              <a:t>13</a:t>
            </a:r>
            <a:r>
              <a:rPr lang="en-US" sz="4400" b="0" i="0" dirty="0">
                <a:solidFill>
                  <a:schemeClr val="tx1"/>
                </a:solidFill>
                <a:effectLst/>
                <a:latin typeface="Roboto" panose="020F0502020204030204" pitchFamily="34" charset="0"/>
              </a:rPr>
              <a:t>some from among the people promptly went to the king, and he authorized them to introduce the ordinances of the Gentiles.</a:t>
            </a:r>
            <a:endParaRPr lang="en-US" sz="4400" dirty="0"/>
          </a:p>
        </p:txBody>
      </p:sp>
    </p:spTree>
    <p:extLst>
      <p:ext uri="{BB962C8B-B14F-4D97-AF65-F5344CB8AC3E}">
        <p14:creationId xmlns:p14="http://schemas.microsoft.com/office/powerpoint/2010/main" val="218334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2FF9D5A-FA19-188C-2F70-99CFF057D878}"/>
              </a:ext>
            </a:extLst>
          </p:cNvPr>
          <p:cNvSpPr txBox="1"/>
          <p:nvPr/>
        </p:nvSpPr>
        <p:spPr>
          <a:xfrm>
            <a:off x="225289" y="258686"/>
            <a:ext cx="11539330" cy="4832092"/>
          </a:xfrm>
          <a:prstGeom prst="rect">
            <a:avLst/>
          </a:prstGeom>
          <a:noFill/>
        </p:spPr>
        <p:txBody>
          <a:bodyPr wrap="square" rtlCol="0">
            <a:spAutoFit/>
          </a:bodyPr>
          <a:lstStyle/>
          <a:p>
            <a:r>
              <a:rPr lang="en-US" sz="4400" b="0" i="0" dirty="0">
                <a:solidFill>
                  <a:schemeClr val="tx1"/>
                </a:solidFill>
                <a:effectLst/>
                <a:latin typeface="inherit"/>
              </a:rPr>
              <a:t>14</a:t>
            </a:r>
            <a:r>
              <a:rPr lang="en-US" sz="4400" b="0" i="0" dirty="0">
                <a:solidFill>
                  <a:schemeClr val="tx1"/>
                </a:solidFill>
                <a:effectLst/>
                <a:latin typeface="Roboto" panose="020F0502020204030204" pitchFamily="34" charset="0"/>
              </a:rPr>
              <a:t>Thereupon they built a gymnasium</a:t>
            </a:r>
            <a:r>
              <a:rPr lang="en-US" sz="4400" b="0" i="0" u="none" strike="noStrike" baseline="30000" dirty="0">
                <a:solidFill>
                  <a:schemeClr val="tx1"/>
                </a:solidFill>
                <a:effectLst/>
                <a:latin typeface="inherit"/>
                <a:hlinkClick r:id="rId3">
                  <a:extLst>
                    <a:ext uri="{A12FA001-AC4F-418D-AE19-62706E023703}">
                      <ahyp:hlinkClr xmlns:ahyp="http://schemas.microsoft.com/office/drawing/2018/hyperlinkcolor" val="tx"/>
                    </a:ext>
                  </a:extLst>
                </a:hlinkClick>
              </a:rPr>
              <a:t>*</a:t>
            </a:r>
            <a:r>
              <a:rPr lang="en-US" sz="4400" b="0" i="0" dirty="0">
                <a:solidFill>
                  <a:schemeClr val="tx1"/>
                </a:solidFill>
                <a:effectLst/>
                <a:latin typeface="Roboto" panose="020F0502020204030204" pitchFamily="34" charset="0"/>
              </a:rPr>
              <a:t> in Jerusalem according to the Gentile custom.</a:t>
            </a:r>
            <a:r>
              <a:rPr lang="en-US" sz="4400" b="0" i="0" dirty="0">
                <a:solidFill>
                  <a:srgbClr val="FF0000"/>
                </a:solidFill>
                <a:effectLst/>
                <a:latin typeface="inherit"/>
              </a:rPr>
              <a:t>15</a:t>
            </a:r>
            <a:r>
              <a:rPr lang="en-US" sz="4400" b="0" i="0" dirty="0">
                <a:solidFill>
                  <a:srgbClr val="FF0000"/>
                </a:solidFill>
                <a:effectLst/>
                <a:latin typeface="Roboto" panose="020F0502020204030204" pitchFamily="34" charset="0"/>
              </a:rPr>
              <a:t>They disguised their circumcision and abandoned the holy covenant;</a:t>
            </a:r>
            <a:r>
              <a:rPr lang="en-US" sz="4400" b="0" i="0" dirty="0">
                <a:solidFill>
                  <a:schemeClr val="tx1"/>
                </a:solidFill>
                <a:effectLst/>
                <a:latin typeface="Roboto" panose="020F0502020204030204" pitchFamily="34" charset="0"/>
              </a:rPr>
              <a:t> they allied themselves with the Gentiles and sold themselves to wrongdoing.</a:t>
            </a:r>
            <a:br>
              <a:rPr lang="en-US" sz="4400" b="0" i="0" dirty="0">
                <a:solidFill>
                  <a:schemeClr val="tx1"/>
                </a:solidFill>
                <a:effectLst/>
                <a:latin typeface="Roboto" panose="020F0502020204030204" pitchFamily="34" charset="0"/>
              </a:rPr>
            </a:br>
            <a:endParaRPr lang="en-US" sz="4400" dirty="0"/>
          </a:p>
        </p:txBody>
      </p:sp>
    </p:spTree>
    <p:extLst>
      <p:ext uri="{BB962C8B-B14F-4D97-AF65-F5344CB8AC3E}">
        <p14:creationId xmlns:p14="http://schemas.microsoft.com/office/powerpoint/2010/main" val="42420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2FF9D5A-FA19-188C-2F70-99CFF057D878}"/>
              </a:ext>
            </a:extLst>
          </p:cNvPr>
          <p:cNvSpPr txBox="1"/>
          <p:nvPr/>
        </p:nvSpPr>
        <p:spPr>
          <a:xfrm>
            <a:off x="225289" y="258686"/>
            <a:ext cx="11539330" cy="4832092"/>
          </a:xfrm>
          <a:prstGeom prst="rect">
            <a:avLst/>
          </a:prstGeom>
          <a:noFill/>
        </p:spPr>
        <p:txBody>
          <a:bodyPr wrap="square" rtlCol="0">
            <a:spAutoFit/>
          </a:bodyPr>
          <a:lstStyle/>
          <a:p>
            <a:r>
              <a:rPr lang="en-US" sz="4400" u="sng" dirty="0">
                <a:latin typeface="inherit"/>
              </a:rPr>
              <a:t>1 Mac.1:54-64</a:t>
            </a:r>
          </a:p>
          <a:p>
            <a:pPr algn="l" fontAlgn="base"/>
            <a:r>
              <a:rPr lang="en-US" sz="4400" b="0" i="0" dirty="0">
                <a:effectLst/>
                <a:latin typeface="inherit"/>
              </a:rPr>
              <a:t>54</a:t>
            </a:r>
            <a:r>
              <a:rPr lang="en-US" sz="4400" b="0" i="0" dirty="0">
                <a:effectLst/>
                <a:latin typeface="Roboto" panose="02000000000000000000" pitchFamily="2" charset="0"/>
              </a:rPr>
              <a:t>On the fifteenth day of the month Kislev, in the year one hundred and forty-five,</a:t>
            </a:r>
            <a:r>
              <a:rPr lang="en-US" sz="4400" b="0" i="0" u="none" strike="noStrike" baseline="30000" dirty="0">
                <a:effectLst/>
                <a:latin typeface="inherit"/>
                <a:hlinkClick r:id="rId3">
                  <a:extLst>
                    <a:ext uri="{A12FA001-AC4F-418D-AE19-62706E023703}">
                      <ahyp:hlinkClr xmlns:ahyp="http://schemas.microsoft.com/office/drawing/2018/hyperlinkcolor" val="tx"/>
                    </a:ext>
                  </a:extLst>
                </a:hlinkClick>
              </a:rPr>
              <a:t>*</a:t>
            </a:r>
            <a:r>
              <a:rPr lang="en-US" sz="4400" b="0" i="0" dirty="0">
                <a:effectLst/>
                <a:latin typeface="Roboto" panose="02000000000000000000" pitchFamily="2" charset="0"/>
              </a:rPr>
              <a:t> the king erected the desolating abomination upon the altar of burnt offerings, and in the surrounding cities of Judah they built pagan altars.</a:t>
            </a:r>
            <a:endParaRPr lang="en-US" sz="4400" dirty="0"/>
          </a:p>
        </p:txBody>
      </p:sp>
    </p:spTree>
    <p:extLst>
      <p:ext uri="{BB962C8B-B14F-4D97-AF65-F5344CB8AC3E}">
        <p14:creationId xmlns:p14="http://schemas.microsoft.com/office/powerpoint/2010/main" val="172519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832092"/>
          </a:xfrm>
          <a:prstGeom prst="rect">
            <a:avLst/>
          </a:prstGeom>
          <a:noFill/>
        </p:spPr>
        <p:txBody>
          <a:bodyPr wrap="square" rtlCol="0">
            <a:spAutoFit/>
          </a:bodyPr>
          <a:lstStyle/>
          <a:p>
            <a:pPr algn="l" fontAlgn="base"/>
            <a:r>
              <a:rPr lang="en-US" sz="4400" b="0" i="0" u="none" strike="noStrike" baseline="30000" dirty="0">
                <a:effectLst/>
                <a:latin typeface="inherit"/>
                <a:hlinkClick r:id="rId3">
                  <a:extLst>
                    <a:ext uri="{A12FA001-AC4F-418D-AE19-62706E023703}">
                      <ahyp:hlinkClr xmlns:ahyp="http://schemas.microsoft.com/office/drawing/2018/hyperlinkcolor" val="tx"/>
                    </a:ext>
                  </a:extLst>
                </a:hlinkClick>
              </a:rPr>
              <a:t>i</a:t>
            </a:r>
            <a:r>
              <a:rPr lang="en-US" sz="4400" b="0" i="0" dirty="0">
                <a:effectLst/>
                <a:latin typeface="inherit"/>
              </a:rPr>
              <a:t>55</a:t>
            </a:r>
            <a:r>
              <a:rPr lang="en-US" sz="4400" b="0" i="0" dirty="0">
                <a:effectLst/>
                <a:latin typeface="Roboto" panose="02000000000000000000" pitchFamily="2" charset="0"/>
              </a:rPr>
              <a:t>They also burned incense at the doors of houses and in the streets.</a:t>
            </a:r>
            <a:r>
              <a:rPr lang="en-US" sz="4400" b="0" i="0" dirty="0">
                <a:effectLst/>
                <a:latin typeface="inherit"/>
              </a:rPr>
              <a:t>56</a:t>
            </a:r>
            <a:r>
              <a:rPr lang="en-US" sz="4400" b="0" i="0" dirty="0">
                <a:effectLst/>
                <a:latin typeface="Roboto" panose="02000000000000000000" pitchFamily="2" charset="0"/>
              </a:rPr>
              <a:t>Any scrolls of the law</a:t>
            </a:r>
            <a:r>
              <a:rPr lang="en-US" sz="4400" b="0" i="0" u="none" strike="noStrike" baseline="30000" dirty="0">
                <a:effectLst/>
                <a:latin typeface="inherit"/>
                <a:hlinkClick r:id="rId4">
                  <a:extLst>
                    <a:ext uri="{A12FA001-AC4F-418D-AE19-62706E023703}">
                      <ahyp:hlinkClr xmlns:ahyp="http://schemas.microsoft.com/office/drawing/2018/hyperlinkcolor" val="tx"/>
                    </a:ext>
                  </a:extLst>
                </a:hlinkClick>
              </a:rPr>
              <a:t>*</a:t>
            </a:r>
            <a:r>
              <a:rPr lang="en-US" sz="4400" b="0" i="0" dirty="0">
                <a:effectLst/>
                <a:latin typeface="Roboto" panose="02000000000000000000" pitchFamily="2" charset="0"/>
              </a:rPr>
              <a:t> that they found they tore up and burned.</a:t>
            </a:r>
            <a:r>
              <a:rPr lang="en-US" sz="4400" b="0" i="0" dirty="0">
                <a:effectLst/>
                <a:latin typeface="inherit"/>
              </a:rPr>
              <a:t>57</a:t>
            </a:r>
            <a:r>
              <a:rPr lang="en-US" sz="4400" b="0" i="0" dirty="0">
                <a:effectLst/>
                <a:latin typeface="Roboto" panose="02000000000000000000" pitchFamily="2" charset="0"/>
              </a:rPr>
              <a:t>Whoever was found with a scroll of the covenant, and whoever observed the law, was condemned to death by royal decree.</a:t>
            </a:r>
            <a:endParaRPr lang="en-US" sz="1800" dirty="0"/>
          </a:p>
        </p:txBody>
      </p:sp>
    </p:spTree>
    <p:extLst>
      <p:ext uri="{BB962C8B-B14F-4D97-AF65-F5344CB8AC3E}">
        <p14:creationId xmlns:p14="http://schemas.microsoft.com/office/powerpoint/2010/main" val="70761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3754874"/>
          </a:xfrm>
          <a:prstGeom prst="rect">
            <a:avLst/>
          </a:prstGeom>
          <a:noFill/>
        </p:spPr>
        <p:txBody>
          <a:bodyPr wrap="square" rtlCol="0">
            <a:spAutoFit/>
          </a:bodyPr>
          <a:lstStyle/>
          <a:p>
            <a:pPr algn="l" fontAlgn="base"/>
            <a:r>
              <a:rPr lang="en-US" sz="4400" b="0" i="0" dirty="0">
                <a:effectLst/>
                <a:latin typeface="inherit"/>
              </a:rPr>
              <a:t>58</a:t>
            </a:r>
            <a:r>
              <a:rPr lang="en-US" sz="4400" b="0" i="0" dirty="0">
                <a:effectLst/>
                <a:latin typeface="Roboto" panose="02000000000000000000" pitchFamily="2" charset="0"/>
              </a:rPr>
              <a:t>So they used their power against Israel, against those who were caught, each month, in the cities.</a:t>
            </a:r>
            <a:r>
              <a:rPr lang="en-US" sz="4400" b="0" i="0" dirty="0">
                <a:effectLst/>
                <a:latin typeface="inherit"/>
              </a:rPr>
              <a:t>59</a:t>
            </a:r>
            <a:r>
              <a:rPr lang="en-US" sz="4400" b="0" i="0" dirty="0">
                <a:effectLst/>
                <a:latin typeface="Roboto" panose="02000000000000000000" pitchFamily="2" charset="0"/>
              </a:rPr>
              <a:t>On the twenty-fifth day of the month they sacrificed on the pagan altar that was over the altar of burnt offerings.</a:t>
            </a:r>
            <a:br>
              <a:rPr lang="en-US" sz="1800" dirty="0"/>
            </a:br>
            <a:endParaRPr lang="en-US" sz="1800" dirty="0"/>
          </a:p>
        </p:txBody>
      </p:sp>
    </p:spTree>
    <p:extLst>
      <p:ext uri="{BB962C8B-B14F-4D97-AF65-F5344CB8AC3E}">
        <p14:creationId xmlns:p14="http://schemas.microsoft.com/office/powerpoint/2010/main" val="2745685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154984"/>
          </a:xfrm>
          <a:prstGeom prst="rect">
            <a:avLst/>
          </a:prstGeom>
          <a:noFill/>
        </p:spPr>
        <p:txBody>
          <a:bodyPr wrap="square" rtlCol="0">
            <a:spAutoFit/>
          </a:bodyPr>
          <a:lstStyle/>
          <a:p>
            <a:pPr algn="l" fontAlgn="base"/>
            <a:r>
              <a:rPr lang="en-US" sz="4400" b="0" i="0" dirty="0">
                <a:effectLst/>
                <a:latin typeface="inherit"/>
              </a:rPr>
              <a:t>60</a:t>
            </a:r>
            <a:r>
              <a:rPr lang="en-US" sz="4400" b="0" i="0" dirty="0">
                <a:effectLst/>
                <a:latin typeface="Roboto" panose="02000000000000000000" pitchFamily="2" charset="0"/>
              </a:rPr>
              <a:t>In keeping with the decree, they put to death women who had their children circumcised,</a:t>
            </a:r>
            <a:r>
              <a:rPr lang="en-US" sz="4400" b="0" i="0" dirty="0">
                <a:effectLst/>
                <a:latin typeface="inherit"/>
              </a:rPr>
              <a:t>61</a:t>
            </a:r>
            <a:r>
              <a:rPr lang="en-US" sz="4400" b="0" i="0" dirty="0">
                <a:effectLst/>
                <a:latin typeface="Roboto" panose="02000000000000000000" pitchFamily="2" charset="0"/>
              </a:rPr>
              <a:t>and they hung their babies from their necks; their families also and those who had circumcised them were killed.</a:t>
            </a:r>
          </a:p>
        </p:txBody>
      </p:sp>
    </p:spTree>
    <p:extLst>
      <p:ext uri="{BB962C8B-B14F-4D97-AF65-F5344CB8AC3E}">
        <p14:creationId xmlns:p14="http://schemas.microsoft.com/office/powerpoint/2010/main" val="267528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154984"/>
          </a:xfrm>
          <a:prstGeom prst="rect">
            <a:avLst/>
          </a:prstGeom>
          <a:noFill/>
        </p:spPr>
        <p:txBody>
          <a:bodyPr wrap="square" rtlCol="0">
            <a:spAutoFit/>
          </a:bodyPr>
          <a:lstStyle/>
          <a:p>
            <a:pPr algn="l" fontAlgn="base"/>
            <a:r>
              <a:rPr lang="en-US" sz="4400" b="0" i="0" dirty="0">
                <a:effectLst/>
                <a:latin typeface="inherit"/>
              </a:rPr>
              <a:t>62</a:t>
            </a:r>
            <a:r>
              <a:rPr lang="en-US" sz="4400" b="0" i="0" dirty="0">
                <a:effectLst/>
                <a:latin typeface="Roboto" panose="02000000000000000000" pitchFamily="2" charset="0"/>
              </a:rPr>
              <a:t>But many in Israel were determined and resolved in their hearts not to eat anything unclean;</a:t>
            </a:r>
            <a:r>
              <a:rPr lang="en-US" sz="4400" b="0" u="sng" dirty="0">
                <a:solidFill>
                  <a:srgbClr val="FF0000"/>
                </a:solidFill>
                <a:effectLst/>
                <a:latin typeface="inherit"/>
              </a:rPr>
              <a:t>63</a:t>
            </a:r>
            <a:r>
              <a:rPr lang="en-US" sz="4400" b="0" u="sng" dirty="0">
                <a:solidFill>
                  <a:srgbClr val="FF0000"/>
                </a:solidFill>
                <a:effectLst/>
                <a:latin typeface="Roboto" panose="02000000000000000000" pitchFamily="2" charset="0"/>
              </a:rPr>
              <a:t>they preferred to die rather than to be defiled with food or to profane the holy covenant; </a:t>
            </a:r>
            <a:r>
              <a:rPr lang="en-US" sz="4400" b="0" u="sng" dirty="0">
                <a:effectLst/>
                <a:latin typeface="Roboto" panose="02000000000000000000" pitchFamily="2" charset="0"/>
              </a:rPr>
              <a:t>and they did die</a:t>
            </a:r>
            <a:r>
              <a:rPr lang="en-US" sz="4400" b="0" u="sng" dirty="0">
                <a:solidFill>
                  <a:srgbClr val="FF0000"/>
                </a:solidFill>
                <a:effectLst/>
                <a:latin typeface="Roboto" panose="02000000000000000000" pitchFamily="2" charset="0"/>
              </a:rPr>
              <a:t>.</a:t>
            </a:r>
            <a:r>
              <a:rPr lang="en-US" sz="4400" b="0" u="sng" dirty="0">
                <a:solidFill>
                  <a:srgbClr val="FF0000"/>
                </a:solidFill>
                <a:effectLst/>
                <a:latin typeface="inherit"/>
              </a:rPr>
              <a:t>64</a:t>
            </a:r>
            <a:r>
              <a:rPr lang="en-US" sz="4400" b="0" u="sng" dirty="0">
                <a:solidFill>
                  <a:srgbClr val="FF0000"/>
                </a:solidFill>
                <a:effectLst/>
                <a:latin typeface="Roboto" panose="02000000000000000000" pitchFamily="2" charset="0"/>
              </a:rPr>
              <a:t>And very great wrath came upon Israel.</a:t>
            </a:r>
          </a:p>
        </p:txBody>
      </p:sp>
    </p:spTree>
    <p:extLst>
      <p:ext uri="{BB962C8B-B14F-4D97-AF65-F5344CB8AC3E}">
        <p14:creationId xmlns:p14="http://schemas.microsoft.com/office/powerpoint/2010/main" val="1958316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5509200"/>
          </a:xfrm>
          <a:prstGeom prst="rect">
            <a:avLst/>
          </a:prstGeom>
          <a:noFill/>
        </p:spPr>
        <p:txBody>
          <a:bodyPr wrap="square" rtlCol="0">
            <a:spAutoFit/>
          </a:bodyPr>
          <a:lstStyle/>
          <a:p>
            <a:pPr algn="l" fontAlgn="base"/>
            <a:r>
              <a:rPr lang="en-US" sz="4400" u="sng" dirty="0">
                <a:latin typeface="Roboto" panose="02000000000000000000" pitchFamily="2" charset="0"/>
              </a:rPr>
              <a:t>1Mac4:28-59</a:t>
            </a:r>
            <a:endParaRPr lang="en-US" sz="4400" b="0" i="0" dirty="0">
              <a:solidFill>
                <a:srgbClr val="363936"/>
              </a:solidFill>
              <a:effectLst/>
              <a:latin typeface="Roboto" panose="02000000000000000000" pitchFamily="2" charset="0"/>
            </a:endParaRPr>
          </a:p>
          <a:p>
            <a:pPr fontAlgn="base"/>
            <a:r>
              <a:rPr lang="en-US" sz="4400" dirty="0">
                <a:latin typeface="Roboto" panose="02000000000000000000" pitchFamily="2" charset="0"/>
              </a:rPr>
              <a:t>28So the following year he gathered together sixty thousand picked men and five thousand cavalry, to fight them.</a:t>
            </a:r>
          </a:p>
          <a:p>
            <a:pPr fontAlgn="base"/>
            <a:r>
              <a:rPr lang="en-US" sz="4400" dirty="0">
                <a:latin typeface="Roboto" panose="02000000000000000000" pitchFamily="2" charset="0"/>
              </a:rPr>
              <a:t>29They came into </a:t>
            </a:r>
            <a:r>
              <a:rPr lang="en-US" sz="4400" dirty="0" err="1">
                <a:latin typeface="Roboto" panose="02000000000000000000" pitchFamily="2" charset="0"/>
              </a:rPr>
              <a:t>Idumea</a:t>
            </a:r>
            <a:r>
              <a:rPr lang="en-US" sz="4400" dirty="0">
                <a:latin typeface="Roboto" panose="02000000000000000000" pitchFamily="2" charset="0"/>
              </a:rPr>
              <a:t> and camped at Beth-</a:t>
            </a:r>
            <a:r>
              <a:rPr lang="en-US" sz="4400" dirty="0" err="1">
                <a:latin typeface="Roboto" panose="02000000000000000000" pitchFamily="2" charset="0"/>
              </a:rPr>
              <a:t>zur</a:t>
            </a:r>
            <a:r>
              <a:rPr lang="en-US" sz="4400" dirty="0">
                <a:latin typeface="Roboto" panose="02000000000000000000" pitchFamily="2" charset="0"/>
              </a:rPr>
              <a:t>,</a:t>
            </a:r>
            <a:r>
              <a:rPr lang="en-US" sz="4400" dirty="0">
                <a:latin typeface="Roboto" panose="02000000000000000000" pitchFamily="2" charset="0"/>
                <a:hlinkClick r:id="rId3">
                  <a:extLst>
                    <a:ext uri="{A12FA001-AC4F-418D-AE19-62706E023703}">
                      <ahyp:hlinkClr xmlns:ahyp="http://schemas.microsoft.com/office/drawing/2018/hyperlinkcolor" val="tx"/>
                    </a:ext>
                  </a:extLst>
                </a:hlinkClick>
              </a:rPr>
              <a:t>*</a:t>
            </a:r>
            <a:r>
              <a:rPr lang="en-US" sz="4400" dirty="0">
                <a:latin typeface="Roboto" panose="02000000000000000000" pitchFamily="2" charset="0"/>
              </a:rPr>
              <a:t> and Judas met them with ten thousand men.</a:t>
            </a:r>
          </a:p>
          <a:p>
            <a:pPr algn="l" fontAlgn="base"/>
            <a:endParaRPr lang="en-US" sz="4400" b="0" u="sng" dirty="0">
              <a:effectLst/>
              <a:latin typeface="Roboto" panose="02000000000000000000" pitchFamily="2" charset="0"/>
            </a:endParaRPr>
          </a:p>
        </p:txBody>
      </p:sp>
    </p:spTree>
    <p:extLst>
      <p:ext uri="{BB962C8B-B14F-4D97-AF65-F5344CB8AC3E}">
        <p14:creationId xmlns:p14="http://schemas.microsoft.com/office/powerpoint/2010/main" val="3065506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832092"/>
          </a:xfrm>
          <a:prstGeom prst="rect">
            <a:avLst/>
          </a:prstGeom>
          <a:noFill/>
        </p:spPr>
        <p:txBody>
          <a:bodyPr wrap="square" rtlCol="0">
            <a:spAutoFit/>
          </a:bodyPr>
          <a:lstStyle/>
          <a:p>
            <a:pPr fontAlgn="base"/>
            <a:r>
              <a:rPr lang="en-US" sz="4400" dirty="0">
                <a:latin typeface="Roboto" panose="02000000000000000000" pitchFamily="2" charset="0"/>
              </a:rPr>
              <a:t>30Seeing that the army was strong, he prayed thus:</a:t>
            </a:r>
          </a:p>
          <a:p>
            <a:pPr algn="l" fontAlgn="base"/>
            <a:r>
              <a:rPr lang="en-US" sz="4400" b="0" i="0" dirty="0">
                <a:effectLst/>
                <a:latin typeface="Roboto" panose="02000000000000000000" pitchFamily="2" charset="0"/>
              </a:rPr>
              <a:t>“Blessed are you, Savior of Israel, who crushed the attack of the mighty one by the hand of your servant David and delivered the foreign camp into the hand of Jonathan, the son of Saul, and his armor-</a:t>
            </a:r>
            <a:r>
              <a:rPr lang="en-US" sz="4400" b="0" i="0" dirty="0" err="1">
                <a:effectLst/>
                <a:latin typeface="Roboto" panose="02000000000000000000" pitchFamily="2" charset="0"/>
              </a:rPr>
              <a:t>bearer.</a:t>
            </a:r>
            <a:r>
              <a:rPr lang="en-US" sz="4400" b="0" i="0" u="none" strike="noStrike" baseline="30000" dirty="0" err="1">
                <a:effectLst/>
                <a:latin typeface="inherit"/>
                <a:hlinkClick r:id="rId3">
                  <a:extLst>
                    <a:ext uri="{A12FA001-AC4F-418D-AE19-62706E023703}">
                      <ahyp:hlinkClr xmlns:ahyp="http://schemas.microsoft.com/office/drawing/2018/hyperlinkcolor" val="tx"/>
                    </a:ext>
                  </a:extLst>
                </a:hlinkClick>
              </a:rPr>
              <a:t>e</a:t>
            </a:r>
            <a:endParaRPr lang="en-US" sz="4400" b="0" i="0" dirty="0">
              <a:effectLst/>
              <a:latin typeface="Roboto" panose="02000000000000000000" pitchFamily="2" charset="0"/>
            </a:endParaRPr>
          </a:p>
        </p:txBody>
      </p:sp>
    </p:spTree>
    <p:extLst>
      <p:ext uri="{BB962C8B-B14F-4D97-AF65-F5344CB8AC3E}">
        <p14:creationId xmlns:p14="http://schemas.microsoft.com/office/powerpoint/2010/main" val="2394402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154984"/>
          </a:xfrm>
          <a:prstGeom prst="rect">
            <a:avLst/>
          </a:prstGeom>
          <a:noFill/>
        </p:spPr>
        <p:txBody>
          <a:bodyPr wrap="square" rtlCol="0">
            <a:spAutoFit/>
          </a:bodyPr>
          <a:lstStyle/>
          <a:p>
            <a:pPr fontAlgn="base"/>
            <a:r>
              <a:rPr lang="en-US" sz="4400" dirty="0">
                <a:latin typeface="Roboto" panose="02000000000000000000" pitchFamily="2" charset="0"/>
              </a:rPr>
              <a:t>31Give this army into the hands of your people Israel; make them ashamed of their troops and their cavalry.</a:t>
            </a:r>
          </a:p>
          <a:p>
            <a:pPr fontAlgn="base"/>
            <a:r>
              <a:rPr lang="en-US" sz="4400" dirty="0">
                <a:latin typeface="Roboto" panose="02000000000000000000" pitchFamily="2" charset="0"/>
              </a:rPr>
              <a:t>32Strike them with cowardice, weaken the boldness of their strength, and let them tremble at their own destruction.</a:t>
            </a:r>
          </a:p>
        </p:txBody>
      </p:sp>
    </p:spTree>
    <p:extLst>
      <p:ext uri="{BB962C8B-B14F-4D97-AF65-F5344CB8AC3E}">
        <p14:creationId xmlns:p14="http://schemas.microsoft.com/office/powerpoint/2010/main" val="353746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1C0BCA8-B9D5-4F84-B063-ABE683EE0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srcRect t="6201" b="3437"/>
          <a:stretch/>
        </p:blipFill>
        <p:spPr>
          <a:xfrm>
            <a:off x="0" y="293209"/>
            <a:ext cx="12191979" cy="6857989"/>
          </a:xfrm>
          <a:prstGeom prst="rect">
            <a:avLst/>
          </a:prstGeom>
        </p:spPr>
      </p:pic>
      <p:sp>
        <p:nvSpPr>
          <p:cNvPr id="20" name="Freeform: Shape 19">
            <a:extLst>
              <a:ext uri="{FF2B5EF4-FFF2-40B4-BE49-F238E27FC236}">
                <a16:creationId xmlns:a16="http://schemas.microsoft.com/office/drawing/2014/main" id="{3148D7B7-CAFA-4089-A365-6371A76FE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3144236 w 12192000"/>
              <a:gd name="connsiteY0" fmla="*/ 859953 h 6858000"/>
              <a:gd name="connsiteX1" fmla="*/ 954990 w 12192000"/>
              <a:gd name="connsiteY1" fmla="*/ 3049201 h 6858000"/>
              <a:gd name="connsiteX2" fmla="*/ 954990 w 12192000"/>
              <a:gd name="connsiteY2" fmla="*/ 3317710 h 6858000"/>
              <a:gd name="connsiteX3" fmla="*/ 954990 w 12192000"/>
              <a:gd name="connsiteY3" fmla="*/ 6057900 h 6858000"/>
              <a:gd name="connsiteX4" fmla="*/ 5334000 w 12192000"/>
              <a:gd name="connsiteY4" fmla="*/ 6057900 h 6858000"/>
              <a:gd name="connsiteX5" fmla="*/ 5334000 w 12192000"/>
              <a:gd name="connsiteY5" fmla="*/ 3049201 h 6858000"/>
              <a:gd name="connsiteX6" fmla="*/ 3144755 w 12192000"/>
              <a:gd name="connsiteY6" fmla="*/ 859953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44236" y="859953"/>
                </a:moveTo>
                <a:cubicBezTo>
                  <a:pt x="1935127" y="859953"/>
                  <a:pt x="954990" y="1840119"/>
                  <a:pt x="954990" y="3049201"/>
                </a:cubicBezTo>
                <a:lnTo>
                  <a:pt x="954990" y="3317710"/>
                </a:lnTo>
                <a:lnTo>
                  <a:pt x="954990" y="6057900"/>
                </a:lnTo>
                <a:lnTo>
                  <a:pt x="5334000" y="6057900"/>
                </a:lnTo>
                <a:lnTo>
                  <a:pt x="5334000" y="3049201"/>
                </a:lnTo>
                <a:cubicBezTo>
                  <a:pt x="5334000" y="1840119"/>
                  <a:pt x="4353860" y="859953"/>
                  <a:pt x="3144755" y="859953"/>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953462" y="2186260"/>
            <a:ext cx="7410258" cy="2485479"/>
          </a:xfrm>
        </p:spPr>
        <p:txBody>
          <a:bodyPr anchor="b">
            <a:normAutofit fontScale="90000"/>
          </a:bodyPr>
          <a:lstStyle/>
          <a:p>
            <a:r>
              <a:rPr lang="en-US" b="0" i="0" dirty="0">
                <a:solidFill>
                  <a:schemeClr val="tx1"/>
                </a:solidFill>
                <a:effectLst/>
                <a:latin typeface="open-sans"/>
              </a:rPr>
              <a:t>Research will reveal that December 25</a:t>
            </a:r>
            <a:r>
              <a:rPr lang="en-US" b="0" i="0" baseline="30000" dirty="0">
                <a:solidFill>
                  <a:schemeClr val="tx1"/>
                </a:solidFill>
                <a:effectLst/>
                <a:latin typeface="open-sans"/>
              </a:rPr>
              <a:t>th</a:t>
            </a:r>
            <a:r>
              <a:rPr lang="en-US" b="0" i="0" dirty="0">
                <a:solidFill>
                  <a:schemeClr val="tx1"/>
                </a:solidFill>
                <a:effectLst/>
                <a:latin typeface="open-sans"/>
              </a:rPr>
              <a:t>  [</a:t>
            </a:r>
            <a:r>
              <a:rPr lang="en-US" b="0" i="0" dirty="0" err="1">
                <a:solidFill>
                  <a:schemeClr val="tx1"/>
                </a:solidFill>
                <a:effectLst/>
                <a:latin typeface="open-sans"/>
              </a:rPr>
              <a:t>Casleu</a:t>
            </a:r>
            <a:r>
              <a:rPr lang="en-US" b="0" i="0" dirty="0">
                <a:solidFill>
                  <a:schemeClr val="tx1"/>
                </a:solidFill>
                <a:effectLst/>
                <a:latin typeface="open-sans"/>
              </a:rPr>
              <a:t>] was a well established day for many various pagan rituals of people groups from the North (particularly by the Greeks).</a:t>
            </a:r>
            <a:endParaRPr lang="en-US" dirty="0">
              <a:solidFill>
                <a:schemeClr val="tx1"/>
              </a:solidFill>
            </a:endParaRPr>
          </a:p>
        </p:txBody>
      </p:sp>
      <p:cxnSp>
        <p:nvCxnSpPr>
          <p:cNvPr id="22" name="Straight Connector 21">
            <a:extLst>
              <a:ext uri="{FF2B5EF4-FFF2-40B4-BE49-F238E27FC236}">
                <a16:creationId xmlns:a16="http://schemas.microsoft.com/office/drawing/2014/main" id="{7476E355-DC49-4AFB-88DE-62B854B9B3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3462" y="4003443"/>
            <a:ext cx="0" cy="2054457"/>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307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832092"/>
          </a:xfrm>
          <a:prstGeom prst="rect">
            <a:avLst/>
          </a:prstGeom>
          <a:noFill/>
        </p:spPr>
        <p:txBody>
          <a:bodyPr wrap="square" rtlCol="0">
            <a:spAutoFit/>
          </a:bodyPr>
          <a:lstStyle/>
          <a:p>
            <a:pPr fontAlgn="base"/>
            <a:r>
              <a:rPr lang="en-US" sz="4400" dirty="0">
                <a:latin typeface="Roboto" panose="02000000000000000000" pitchFamily="2" charset="0"/>
              </a:rPr>
              <a:t>33Strike them down by the sword of those who love you, that all who know your name may sing your praise.”</a:t>
            </a:r>
          </a:p>
          <a:p>
            <a:pPr fontAlgn="base"/>
            <a:r>
              <a:rPr lang="en-US" sz="4400" dirty="0">
                <a:latin typeface="Roboto" panose="02000000000000000000" pitchFamily="2" charset="0"/>
              </a:rPr>
              <a:t>34Then they engaged in battle, and about five thousand of Lysias’ army fell in hand-to-hand fighting.</a:t>
            </a:r>
          </a:p>
          <a:p>
            <a:pPr fontAlgn="base"/>
            <a:endParaRPr lang="en-US" sz="4400" dirty="0">
              <a:latin typeface="Roboto" panose="02000000000000000000" pitchFamily="2" charset="0"/>
            </a:endParaRPr>
          </a:p>
        </p:txBody>
      </p:sp>
    </p:spTree>
    <p:extLst>
      <p:ext uri="{BB962C8B-B14F-4D97-AF65-F5344CB8AC3E}">
        <p14:creationId xmlns:p14="http://schemas.microsoft.com/office/powerpoint/2010/main" val="243486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154984"/>
          </a:xfrm>
          <a:prstGeom prst="rect">
            <a:avLst/>
          </a:prstGeom>
          <a:noFill/>
        </p:spPr>
        <p:txBody>
          <a:bodyPr wrap="square" rtlCol="0">
            <a:spAutoFit/>
          </a:bodyPr>
          <a:lstStyle/>
          <a:p>
            <a:pPr fontAlgn="base"/>
            <a:r>
              <a:rPr lang="en-US" sz="4400" dirty="0">
                <a:latin typeface="Roboto" panose="02000000000000000000" pitchFamily="2" charset="0"/>
              </a:rPr>
              <a:t>36</a:t>
            </a:r>
            <a:r>
              <a:rPr lang="en-US" sz="4400" dirty="0">
                <a:latin typeface="Roboto" panose="02000000000000000000" pitchFamily="2" charset="0"/>
                <a:hlinkClick r:id="rId3">
                  <a:extLst>
                    <a:ext uri="{A12FA001-AC4F-418D-AE19-62706E023703}">
                      <ahyp:hlinkClr xmlns:ahyp="http://schemas.microsoft.com/office/drawing/2018/hyperlinkcolor" val="tx"/>
                    </a:ext>
                  </a:extLst>
                </a:hlinkClick>
              </a:rPr>
              <a:t>g</a:t>
            </a:r>
            <a:r>
              <a:rPr lang="en-US" sz="4400" dirty="0">
                <a:latin typeface="Roboto" panose="02000000000000000000" pitchFamily="2" charset="0"/>
              </a:rPr>
              <a:t> Then Judas and his brothers said, “Now that our enemies have been crushed, let us go up to purify the sanctuary</a:t>
            </a:r>
            <a:r>
              <a:rPr lang="en-US" sz="4400" dirty="0">
                <a:latin typeface="Roboto" panose="02000000000000000000" pitchFamily="2" charset="0"/>
                <a:hlinkClick r:id="rId4">
                  <a:extLst>
                    <a:ext uri="{A12FA001-AC4F-418D-AE19-62706E023703}">
                      <ahyp:hlinkClr xmlns:ahyp="http://schemas.microsoft.com/office/drawing/2018/hyperlinkcolor" val="tx"/>
                    </a:ext>
                  </a:extLst>
                </a:hlinkClick>
              </a:rPr>
              <a:t>*</a:t>
            </a:r>
            <a:r>
              <a:rPr lang="en-US" sz="4400" dirty="0">
                <a:latin typeface="Roboto" panose="02000000000000000000" pitchFamily="2" charset="0"/>
              </a:rPr>
              <a:t> and rededicate it.”</a:t>
            </a:r>
          </a:p>
          <a:p>
            <a:pPr fontAlgn="base"/>
            <a:r>
              <a:rPr lang="en-US" sz="4400" dirty="0">
                <a:latin typeface="Roboto" panose="02000000000000000000" pitchFamily="2" charset="0"/>
              </a:rPr>
              <a:t>37So the whole army assembled, and went up to Mount Zion.</a:t>
            </a:r>
          </a:p>
        </p:txBody>
      </p:sp>
    </p:spTree>
    <p:extLst>
      <p:ext uri="{BB962C8B-B14F-4D97-AF65-F5344CB8AC3E}">
        <p14:creationId xmlns:p14="http://schemas.microsoft.com/office/powerpoint/2010/main" val="368038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154984"/>
          </a:xfrm>
          <a:prstGeom prst="rect">
            <a:avLst/>
          </a:prstGeom>
          <a:noFill/>
        </p:spPr>
        <p:txBody>
          <a:bodyPr wrap="square" rtlCol="0">
            <a:spAutoFit/>
          </a:bodyPr>
          <a:lstStyle/>
          <a:p>
            <a:pPr fontAlgn="base"/>
            <a:r>
              <a:rPr lang="en-US" sz="4400" dirty="0">
                <a:latin typeface="Roboto" panose="02000000000000000000" pitchFamily="2" charset="0"/>
              </a:rPr>
              <a:t>35</a:t>
            </a:r>
            <a:r>
              <a:rPr lang="en-US" sz="4400" dirty="0">
                <a:latin typeface="Roboto" panose="02000000000000000000" pitchFamily="2" charset="0"/>
                <a:hlinkClick r:id="rId3">
                  <a:extLst>
                    <a:ext uri="{A12FA001-AC4F-418D-AE19-62706E023703}">
                      <ahyp:hlinkClr xmlns:ahyp="http://schemas.microsoft.com/office/drawing/2018/hyperlinkcolor" val="tx"/>
                    </a:ext>
                  </a:extLst>
                </a:hlinkClick>
              </a:rPr>
              <a:t>*</a:t>
            </a:r>
            <a:r>
              <a:rPr lang="en-US" sz="4400" dirty="0">
                <a:latin typeface="Roboto" panose="02000000000000000000" pitchFamily="2" charset="0"/>
              </a:rPr>
              <a:t> When Lysias saw the tide of the battle turning, and the increased boldness of Judas, </a:t>
            </a:r>
            <a:r>
              <a:rPr lang="en-US" sz="4400" u="sng" dirty="0">
                <a:solidFill>
                  <a:srgbClr val="FF0000"/>
                </a:solidFill>
                <a:latin typeface="Roboto" panose="02000000000000000000" pitchFamily="2" charset="0"/>
              </a:rPr>
              <a:t>whose men were ready either to live or to die nobly</a:t>
            </a:r>
            <a:r>
              <a:rPr lang="en-US" sz="4400" dirty="0">
                <a:latin typeface="Roboto" panose="02000000000000000000" pitchFamily="2" charset="0"/>
              </a:rPr>
              <a:t>, he withdrew to Antioch and began to recruit mercenaries so as to return to Judea with greater </a:t>
            </a:r>
            <a:r>
              <a:rPr lang="en-US" sz="4400" dirty="0" err="1">
                <a:latin typeface="Roboto" panose="02000000000000000000" pitchFamily="2" charset="0"/>
              </a:rPr>
              <a:t>numbers.</a:t>
            </a:r>
            <a:r>
              <a:rPr lang="en-US" sz="4400" dirty="0" err="1">
                <a:latin typeface="Roboto" panose="02000000000000000000" pitchFamily="2" charset="0"/>
                <a:hlinkClick r:id="rId4">
                  <a:extLst>
                    <a:ext uri="{A12FA001-AC4F-418D-AE19-62706E023703}">
                      <ahyp:hlinkClr xmlns:ahyp="http://schemas.microsoft.com/office/drawing/2018/hyperlinkcolor" val="tx"/>
                    </a:ext>
                  </a:extLst>
                </a:hlinkClick>
              </a:rPr>
              <a:t>f</a:t>
            </a:r>
            <a:endParaRPr lang="en-US" sz="4400" dirty="0">
              <a:latin typeface="Roboto" panose="02000000000000000000" pitchFamily="2" charset="0"/>
            </a:endParaRPr>
          </a:p>
        </p:txBody>
      </p:sp>
    </p:spTree>
    <p:extLst>
      <p:ext uri="{BB962C8B-B14F-4D97-AF65-F5344CB8AC3E}">
        <p14:creationId xmlns:p14="http://schemas.microsoft.com/office/powerpoint/2010/main" val="3995754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6186309"/>
          </a:xfrm>
          <a:prstGeom prst="rect">
            <a:avLst/>
          </a:prstGeom>
          <a:noFill/>
        </p:spPr>
        <p:txBody>
          <a:bodyPr wrap="square" rtlCol="0">
            <a:spAutoFit/>
          </a:bodyPr>
          <a:lstStyle/>
          <a:p>
            <a:pPr fontAlgn="base"/>
            <a:r>
              <a:rPr lang="en-US" sz="4400" dirty="0">
                <a:latin typeface="Roboto" panose="02000000000000000000" pitchFamily="2" charset="0"/>
              </a:rPr>
              <a:t>38They found the sanctuary desolate, the altar desecrated, the gates burnt, weeds growing in the courts as in a thicket or on some mountain, and the priests’ chambers </a:t>
            </a:r>
            <a:r>
              <a:rPr lang="en-US" sz="4400" dirty="0" err="1">
                <a:latin typeface="Roboto" panose="02000000000000000000" pitchFamily="2" charset="0"/>
              </a:rPr>
              <a:t>demolished.</a:t>
            </a:r>
            <a:r>
              <a:rPr lang="en-US" sz="4400" dirty="0" err="1">
                <a:latin typeface="Roboto" panose="02000000000000000000" pitchFamily="2" charset="0"/>
                <a:hlinkClick r:id="rId3">
                  <a:extLst>
                    <a:ext uri="{A12FA001-AC4F-418D-AE19-62706E023703}">
                      <ahyp:hlinkClr xmlns:ahyp="http://schemas.microsoft.com/office/drawing/2018/hyperlinkcolor" val="tx"/>
                    </a:ext>
                  </a:extLst>
                </a:hlinkClick>
              </a:rPr>
              <a:t>h</a:t>
            </a:r>
            <a:endParaRPr lang="en-US" sz="4400" dirty="0">
              <a:latin typeface="Roboto" panose="02000000000000000000" pitchFamily="2" charset="0"/>
            </a:endParaRPr>
          </a:p>
          <a:p>
            <a:pPr fontAlgn="base"/>
            <a:r>
              <a:rPr lang="en-US" sz="4400" dirty="0">
                <a:latin typeface="Roboto" panose="02000000000000000000" pitchFamily="2" charset="0"/>
              </a:rPr>
              <a:t>39Then they tore their garments and made great lamentation; they sprinkled their heads with ashes</a:t>
            </a:r>
          </a:p>
          <a:p>
            <a:pPr fontAlgn="base"/>
            <a:endParaRPr lang="en-US" sz="4400" dirty="0">
              <a:latin typeface="Roboto" panose="02000000000000000000" pitchFamily="2" charset="0"/>
            </a:endParaRPr>
          </a:p>
        </p:txBody>
      </p:sp>
    </p:spTree>
    <p:extLst>
      <p:ext uri="{BB962C8B-B14F-4D97-AF65-F5344CB8AC3E}">
        <p14:creationId xmlns:p14="http://schemas.microsoft.com/office/powerpoint/2010/main" val="2002217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6863417"/>
          </a:xfrm>
          <a:prstGeom prst="rect">
            <a:avLst/>
          </a:prstGeom>
          <a:noFill/>
        </p:spPr>
        <p:txBody>
          <a:bodyPr wrap="square" rtlCol="0">
            <a:spAutoFit/>
          </a:bodyPr>
          <a:lstStyle/>
          <a:p>
            <a:pPr fontAlgn="base"/>
            <a:r>
              <a:rPr lang="en-US" sz="4400" dirty="0">
                <a:latin typeface="Roboto" panose="02000000000000000000" pitchFamily="2" charset="0"/>
              </a:rPr>
              <a:t>40and prostrated themselves. And when the signal was given with trumpets, they cried out to Heaven.</a:t>
            </a:r>
          </a:p>
          <a:p>
            <a:pPr fontAlgn="base"/>
            <a:r>
              <a:rPr lang="en-US" sz="4400" dirty="0">
                <a:latin typeface="Roboto" panose="02000000000000000000" pitchFamily="2" charset="0"/>
              </a:rPr>
              <a:t>41Judas appointed men to attack those in the citadel, while he purified the sanctuary.</a:t>
            </a:r>
          </a:p>
          <a:p>
            <a:pPr fontAlgn="base"/>
            <a:r>
              <a:rPr lang="en-US" sz="4400" dirty="0">
                <a:latin typeface="Roboto" panose="02000000000000000000" pitchFamily="2" charset="0"/>
              </a:rPr>
              <a:t>42He chose blameless priests, devoted to the law;</a:t>
            </a:r>
          </a:p>
          <a:p>
            <a:pPr fontAlgn="base"/>
            <a:r>
              <a:rPr lang="en-US" sz="4400" dirty="0">
                <a:solidFill>
                  <a:srgbClr val="FF0000"/>
                </a:solidFill>
                <a:latin typeface="Roboto" panose="02000000000000000000" pitchFamily="2" charset="0"/>
              </a:rPr>
              <a:t>43these purified the sanctuary and carried away the stones of the defilement to an unclean place.</a:t>
            </a:r>
          </a:p>
        </p:txBody>
      </p:sp>
    </p:spTree>
    <p:extLst>
      <p:ext uri="{BB962C8B-B14F-4D97-AF65-F5344CB8AC3E}">
        <p14:creationId xmlns:p14="http://schemas.microsoft.com/office/powerpoint/2010/main" val="3999242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6863417"/>
          </a:xfrm>
          <a:prstGeom prst="rect">
            <a:avLst/>
          </a:prstGeom>
          <a:noFill/>
        </p:spPr>
        <p:txBody>
          <a:bodyPr wrap="square" rtlCol="0">
            <a:spAutoFit/>
          </a:bodyPr>
          <a:lstStyle/>
          <a:p>
            <a:pPr fontAlgn="base"/>
            <a:r>
              <a:rPr lang="en-US" sz="4400" dirty="0">
                <a:latin typeface="Roboto" panose="02000000000000000000" pitchFamily="2" charset="0"/>
              </a:rPr>
              <a:t>44They deliberated what ought to be done with the altar for burnt offerings that had been </a:t>
            </a:r>
            <a:r>
              <a:rPr lang="en-US" sz="4400" dirty="0" err="1">
                <a:latin typeface="Roboto" panose="02000000000000000000" pitchFamily="2" charset="0"/>
              </a:rPr>
              <a:t>desecrated.</a:t>
            </a:r>
            <a:r>
              <a:rPr lang="en-US" sz="4400" dirty="0" err="1">
                <a:latin typeface="Roboto" panose="02000000000000000000" pitchFamily="2" charset="0"/>
                <a:hlinkClick r:id="rId3">
                  <a:extLst>
                    <a:ext uri="{A12FA001-AC4F-418D-AE19-62706E023703}">
                      <ahyp:hlinkClr xmlns:ahyp="http://schemas.microsoft.com/office/drawing/2018/hyperlinkcolor" val="tx"/>
                    </a:ext>
                  </a:extLst>
                </a:hlinkClick>
              </a:rPr>
              <a:t>i</a:t>
            </a:r>
            <a:endParaRPr lang="en-US" sz="4400" dirty="0">
              <a:latin typeface="Roboto" panose="02000000000000000000" pitchFamily="2" charset="0"/>
            </a:endParaRPr>
          </a:p>
          <a:p>
            <a:pPr fontAlgn="base"/>
            <a:r>
              <a:rPr lang="en-US" sz="4400" u="sng" dirty="0">
                <a:latin typeface="Roboto" panose="02000000000000000000" pitchFamily="2" charset="0"/>
              </a:rPr>
              <a:t>45They decided it best to tear it down, lest it be a lasting shame to them that the Gentiles had defiled it; so they tore down the altar.</a:t>
            </a:r>
          </a:p>
          <a:p>
            <a:pPr fontAlgn="base"/>
            <a:r>
              <a:rPr lang="en-US" sz="4400" dirty="0">
                <a:solidFill>
                  <a:srgbClr val="FF0000"/>
                </a:solidFill>
                <a:latin typeface="Roboto" panose="02000000000000000000" pitchFamily="2" charset="0"/>
              </a:rPr>
              <a:t>46They stored the </a:t>
            </a:r>
            <a:r>
              <a:rPr lang="en-US" sz="4400" u="sng" dirty="0">
                <a:solidFill>
                  <a:srgbClr val="FF0000"/>
                </a:solidFill>
                <a:latin typeface="Roboto" panose="02000000000000000000" pitchFamily="2" charset="0"/>
              </a:rPr>
              <a:t>stones</a:t>
            </a:r>
            <a:r>
              <a:rPr lang="en-US" sz="4400" dirty="0">
                <a:solidFill>
                  <a:srgbClr val="FF0000"/>
                </a:solidFill>
                <a:latin typeface="Roboto" panose="02000000000000000000" pitchFamily="2" charset="0"/>
              </a:rPr>
              <a:t> in a suitable place on the temple mount, until the coming of a prophet who could determine what to do with them.</a:t>
            </a:r>
          </a:p>
        </p:txBody>
      </p:sp>
    </p:spTree>
    <p:extLst>
      <p:ext uri="{BB962C8B-B14F-4D97-AF65-F5344CB8AC3E}">
        <p14:creationId xmlns:p14="http://schemas.microsoft.com/office/powerpoint/2010/main" val="2044466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6186309"/>
          </a:xfrm>
          <a:prstGeom prst="rect">
            <a:avLst/>
          </a:prstGeom>
          <a:noFill/>
        </p:spPr>
        <p:txBody>
          <a:bodyPr wrap="square" rtlCol="0">
            <a:spAutoFit/>
          </a:bodyPr>
          <a:lstStyle/>
          <a:p>
            <a:pPr fontAlgn="base"/>
            <a:r>
              <a:rPr lang="en-US" sz="4400" dirty="0">
                <a:latin typeface="Roboto" panose="02000000000000000000" pitchFamily="2" charset="0"/>
              </a:rPr>
              <a:t>47Then they took uncut stones, according to the law, </a:t>
            </a:r>
            <a:r>
              <a:rPr lang="en-US" sz="4400" dirty="0">
                <a:solidFill>
                  <a:srgbClr val="FF0000"/>
                </a:solidFill>
                <a:latin typeface="Roboto" panose="02000000000000000000" pitchFamily="2" charset="0"/>
              </a:rPr>
              <a:t>and built a new</a:t>
            </a:r>
            <a:r>
              <a:rPr lang="en-US" sz="4400" dirty="0">
                <a:latin typeface="Roboto" panose="02000000000000000000" pitchFamily="2" charset="0"/>
              </a:rPr>
              <a:t> </a:t>
            </a:r>
            <a:r>
              <a:rPr lang="en-US" sz="4400" dirty="0">
                <a:solidFill>
                  <a:srgbClr val="FF0000"/>
                </a:solidFill>
                <a:latin typeface="Roboto" panose="02000000000000000000" pitchFamily="2" charset="0"/>
              </a:rPr>
              <a:t>altar</a:t>
            </a:r>
            <a:r>
              <a:rPr lang="en-US" sz="4400" dirty="0">
                <a:latin typeface="Roboto" panose="02000000000000000000" pitchFamily="2" charset="0"/>
              </a:rPr>
              <a:t> like the former </a:t>
            </a:r>
            <a:r>
              <a:rPr lang="en-US" sz="4400" dirty="0" err="1">
                <a:latin typeface="Roboto" panose="02000000000000000000" pitchFamily="2" charset="0"/>
              </a:rPr>
              <a:t>one.</a:t>
            </a:r>
            <a:r>
              <a:rPr lang="en-US" sz="4400" dirty="0" err="1">
                <a:latin typeface="Roboto" panose="02000000000000000000" pitchFamily="2" charset="0"/>
                <a:hlinkClick r:id="rId3">
                  <a:extLst>
                    <a:ext uri="{A12FA001-AC4F-418D-AE19-62706E023703}">
                      <ahyp:hlinkClr xmlns:ahyp="http://schemas.microsoft.com/office/drawing/2018/hyperlinkcolor" val="tx"/>
                    </a:ext>
                  </a:extLst>
                </a:hlinkClick>
              </a:rPr>
              <a:t>k</a:t>
            </a:r>
            <a:endParaRPr lang="en-US" sz="4400" dirty="0">
              <a:latin typeface="Roboto" panose="02000000000000000000" pitchFamily="2" charset="0"/>
            </a:endParaRPr>
          </a:p>
          <a:p>
            <a:pPr fontAlgn="base"/>
            <a:r>
              <a:rPr lang="en-US" sz="4400" dirty="0">
                <a:latin typeface="Roboto" panose="02000000000000000000" pitchFamily="2" charset="0"/>
              </a:rPr>
              <a:t>48They also repaired the sanctuary and the </a:t>
            </a:r>
            <a:r>
              <a:rPr lang="en-US" sz="4400" dirty="0">
                <a:solidFill>
                  <a:srgbClr val="FF0000"/>
                </a:solidFill>
                <a:latin typeface="Roboto" panose="02000000000000000000" pitchFamily="2" charset="0"/>
              </a:rPr>
              <a:t>interior of the temple </a:t>
            </a:r>
            <a:r>
              <a:rPr lang="en-US" sz="4400" dirty="0">
                <a:latin typeface="Roboto" panose="02000000000000000000" pitchFamily="2" charset="0"/>
              </a:rPr>
              <a:t>and consecrated the courts.</a:t>
            </a:r>
          </a:p>
          <a:p>
            <a:pPr fontAlgn="base"/>
            <a:r>
              <a:rPr lang="en-US" sz="4400" dirty="0">
                <a:latin typeface="Roboto" panose="02000000000000000000" pitchFamily="2" charset="0"/>
              </a:rPr>
              <a:t>49They made new sacred vessels and brought the lampstand, the altar of incense, and the table into the </a:t>
            </a:r>
            <a:r>
              <a:rPr lang="en-US" sz="4400" dirty="0" err="1">
                <a:latin typeface="Roboto" panose="02000000000000000000" pitchFamily="2" charset="0"/>
              </a:rPr>
              <a:t>temple.</a:t>
            </a:r>
            <a:r>
              <a:rPr lang="en-US" sz="4400" dirty="0" err="1">
                <a:latin typeface="Roboto" panose="02000000000000000000" pitchFamily="2" charset="0"/>
                <a:hlinkClick r:id="rId4">
                  <a:extLst>
                    <a:ext uri="{A12FA001-AC4F-418D-AE19-62706E023703}">
                      <ahyp:hlinkClr xmlns:ahyp="http://schemas.microsoft.com/office/drawing/2018/hyperlinkcolor" val="tx"/>
                    </a:ext>
                  </a:extLst>
                </a:hlinkClick>
              </a:rPr>
              <a:t>l</a:t>
            </a:r>
            <a:endParaRPr lang="en-US" sz="4400" dirty="0">
              <a:latin typeface="Roboto" panose="02000000000000000000" pitchFamily="2" charset="0"/>
            </a:endParaRPr>
          </a:p>
        </p:txBody>
      </p:sp>
    </p:spTree>
    <p:extLst>
      <p:ext uri="{BB962C8B-B14F-4D97-AF65-F5344CB8AC3E}">
        <p14:creationId xmlns:p14="http://schemas.microsoft.com/office/powerpoint/2010/main" val="3108013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6863417"/>
          </a:xfrm>
          <a:prstGeom prst="rect">
            <a:avLst/>
          </a:prstGeom>
          <a:noFill/>
        </p:spPr>
        <p:txBody>
          <a:bodyPr wrap="square" rtlCol="0">
            <a:spAutoFit/>
          </a:bodyPr>
          <a:lstStyle/>
          <a:p>
            <a:pPr fontAlgn="base"/>
            <a:r>
              <a:rPr lang="en-US" sz="4400" dirty="0">
                <a:latin typeface="Roboto" panose="02000000000000000000" pitchFamily="2" charset="0"/>
              </a:rPr>
              <a:t>50Then they burned incense on the altar and lighted the lamps on the lampstand, and these illuminated the temple.</a:t>
            </a:r>
          </a:p>
          <a:p>
            <a:pPr fontAlgn="base"/>
            <a:r>
              <a:rPr lang="en-US" sz="4400" dirty="0">
                <a:latin typeface="Roboto" panose="02000000000000000000" pitchFamily="2" charset="0"/>
              </a:rPr>
              <a:t>51They also put loaves on the table and hung up the curtains. Thus they finished all the work they had undertaken.</a:t>
            </a:r>
          </a:p>
          <a:p>
            <a:pPr fontAlgn="base"/>
            <a:r>
              <a:rPr lang="en-US" sz="4400" dirty="0">
                <a:latin typeface="Roboto" panose="02000000000000000000" pitchFamily="2" charset="0"/>
              </a:rPr>
              <a:t>52They rose early on the morning of the </a:t>
            </a:r>
            <a:r>
              <a:rPr lang="en-US" sz="4400" u="sng" dirty="0">
                <a:solidFill>
                  <a:srgbClr val="FF0000"/>
                </a:solidFill>
                <a:latin typeface="Roboto" panose="02000000000000000000" pitchFamily="2" charset="0"/>
              </a:rPr>
              <a:t>twenty-fifth day of the ninth month</a:t>
            </a:r>
            <a:r>
              <a:rPr lang="en-US" sz="4400" dirty="0">
                <a:latin typeface="Roboto" panose="02000000000000000000" pitchFamily="2" charset="0"/>
              </a:rPr>
              <a:t>, that is, the month of Kislev, in the year one hundred and forty-eight,</a:t>
            </a:r>
            <a:r>
              <a:rPr lang="en-US" sz="4400" dirty="0">
                <a:latin typeface="Roboto" panose="02000000000000000000" pitchFamily="2" charset="0"/>
                <a:hlinkClick r:id="rId3">
                  <a:extLst>
                    <a:ext uri="{A12FA001-AC4F-418D-AE19-62706E023703}">
                      <ahyp:hlinkClr xmlns:ahyp="http://schemas.microsoft.com/office/drawing/2018/hyperlinkcolor" val="tx"/>
                    </a:ext>
                  </a:extLst>
                </a:hlinkClick>
              </a:rPr>
              <a:t>*</a:t>
            </a:r>
            <a:endParaRPr lang="en-US" sz="4400" dirty="0">
              <a:latin typeface="Roboto" panose="02000000000000000000" pitchFamily="2" charset="0"/>
            </a:endParaRPr>
          </a:p>
        </p:txBody>
      </p:sp>
    </p:spTree>
    <p:extLst>
      <p:ext uri="{BB962C8B-B14F-4D97-AF65-F5344CB8AC3E}">
        <p14:creationId xmlns:p14="http://schemas.microsoft.com/office/powerpoint/2010/main" val="2175273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832092"/>
          </a:xfrm>
          <a:prstGeom prst="rect">
            <a:avLst/>
          </a:prstGeom>
          <a:noFill/>
        </p:spPr>
        <p:txBody>
          <a:bodyPr wrap="square" rtlCol="0">
            <a:spAutoFit/>
          </a:bodyPr>
          <a:lstStyle/>
          <a:p>
            <a:pPr fontAlgn="base"/>
            <a:r>
              <a:rPr lang="en-US" sz="4400" dirty="0">
                <a:latin typeface="Roboto" panose="02000000000000000000" pitchFamily="2" charset="0"/>
              </a:rPr>
              <a:t>53and offered sacrifice according to the law on the new altar for burnt offerings that they had </a:t>
            </a:r>
            <a:r>
              <a:rPr lang="en-US" sz="4400" dirty="0" err="1">
                <a:latin typeface="Roboto" panose="02000000000000000000" pitchFamily="2" charset="0"/>
              </a:rPr>
              <a:t>made.</a:t>
            </a:r>
            <a:r>
              <a:rPr lang="en-US" sz="4400" dirty="0" err="1">
                <a:latin typeface="Roboto" panose="02000000000000000000" pitchFamily="2" charset="0"/>
                <a:hlinkClick r:id="rId3">
                  <a:extLst>
                    <a:ext uri="{A12FA001-AC4F-418D-AE19-62706E023703}">
                      <ahyp:hlinkClr xmlns:ahyp="http://schemas.microsoft.com/office/drawing/2018/hyperlinkcolor" val="tx"/>
                    </a:ext>
                  </a:extLst>
                </a:hlinkClick>
              </a:rPr>
              <a:t>m</a:t>
            </a:r>
            <a:endParaRPr lang="en-US" sz="4400" dirty="0">
              <a:latin typeface="Roboto" panose="02000000000000000000" pitchFamily="2" charset="0"/>
            </a:endParaRPr>
          </a:p>
          <a:p>
            <a:pPr fontAlgn="base"/>
            <a:r>
              <a:rPr lang="en-US" sz="4400" dirty="0">
                <a:solidFill>
                  <a:srgbClr val="FF0000"/>
                </a:solidFill>
                <a:latin typeface="Roboto" panose="02000000000000000000" pitchFamily="2" charset="0"/>
              </a:rPr>
              <a:t>54On the anniversary of the day on which the Gentiles had desecrated it, on that very day it was rededicated with songs, harps, lyres, and cymbals.</a:t>
            </a:r>
          </a:p>
        </p:txBody>
      </p:sp>
    </p:spTree>
    <p:extLst>
      <p:ext uri="{BB962C8B-B14F-4D97-AF65-F5344CB8AC3E}">
        <p14:creationId xmlns:p14="http://schemas.microsoft.com/office/powerpoint/2010/main" val="4166470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832092"/>
          </a:xfrm>
          <a:prstGeom prst="rect">
            <a:avLst/>
          </a:prstGeom>
          <a:noFill/>
        </p:spPr>
        <p:txBody>
          <a:bodyPr wrap="square" rtlCol="0">
            <a:spAutoFit/>
          </a:bodyPr>
          <a:lstStyle/>
          <a:p>
            <a:pPr fontAlgn="base"/>
            <a:r>
              <a:rPr lang="en-US" sz="4400" dirty="0">
                <a:latin typeface="Roboto" panose="02000000000000000000" pitchFamily="2" charset="0"/>
              </a:rPr>
              <a:t>57They ornamented the facade of the temple with gold crowns and shields; they repaired the gates and the priests’ chambers and furnished them with doors.</a:t>
            </a:r>
          </a:p>
          <a:p>
            <a:pPr fontAlgn="base"/>
            <a:r>
              <a:rPr lang="en-US" sz="4400" dirty="0">
                <a:latin typeface="Roboto" panose="02000000000000000000" pitchFamily="2" charset="0"/>
              </a:rPr>
              <a:t>58There was great joy among the people now that the disgrace brought by the Gentiles was removed.</a:t>
            </a:r>
          </a:p>
        </p:txBody>
      </p:sp>
    </p:spTree>
    <p:extLst>
      <p:ext uri="{BB962C8B-B14F-4D97-AF65-F5344CB8AC3E}">
        <p14:creationId xmlns:p14="http://schemas.microsoft.com/office/powerpoint/2010/main" val="118073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1C0BCA8-B9D5-4F84-B063-ABE683EE0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srcRect t="6201" b="3437"/>
          <a:stretch/>
        </p:blipFill>
        <p:spPr>
          <a:xfrm>
            <a:off x="20" y="10"/>
            <a:ext cx="12191979" cy="6857989"/>
          </a:xfrm>
          <a:prstGeom prst="rect">
            <a:avLst/>
          </a:prstGeom>
        </p:spPr>
      </p:pic>
      <p:sp>
        <p:nvSpPr>
          <p:cNvPr id="20" name="Freeform: Shape 19">
            <a:extLst>
              <a:ext uri="{FF2B5EF4-FFF2-40B4-BE49-F238E27FC236}">
                <a16:creationId xmlns:a16="http://schemas.microsoft.com/office/drawing/2014/main" id="{3148D7B7-CAFA-4089-A365-6371A76FE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3144236 w 12192000"/>
              <a:gd name="connsiteY0" fmla="*/ 859953 h 6858000"/>
              <a:gd name="connsiteX1" fmla="*/ 954990 w 12192000"/>
              <a:gd name="connsiteY1" fmla="*/ 3049201 h 6858000"/>
              <a:gd name="connsiteX2" fmla="*/ 954990 w 12192000"/>
              <a:gd name="connsiteY2" fmla="*/ 3317710 h 6858000"/>
              <a:gd name="connsiteX3" fmla="*/ 954990 w 12192000"/>
              <a:gd name="connsiteY3" fmla="*/ 6057900 h 6858000"/>
              <a:gd name="connsiteX4" fmla="*/ 5334000 w 12192000"/>
              <a:gd name="connsiteY4" fmla="*/ 6057900 h 6858000"/>
              <a:gd name="connsiteX5" fmla="*/ 5334000 w 12192000"/>
              <a:gd name="connsiteY5" fmla="*/ 3049201 h 6858000"/>
              <a:gd name="connsiteX6" fmla="*/ 3144755 w 12192000"/>
              <a:gd name="connsiteY6" fmla="*/ 859953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44236" y="859953"/>
                </a:moveTo>
                <a:cubicBezTo>
                  <a:pt x="1935127" y="859953"/>
                  <a:pt x="954990" y="1840119"/>
                  <a:pt x="954990" y="3049201"/>
                </a:cubicBezTo>
                <a:lnTo>
                  <a:pt x="954990" y="3317710"/>
                </a:lnTo>
                <a:lnTo>
                  <a:pt x="954990" y="6057900"/>
                </a:lnTo>
                <a:lnTo>
                  <a:pt x="5334000" y="6057900"/>
                </a:lnTo>
                <a:lnTo>
                  <a:pt x="5334000" y="3049201"/>
                </a:lnTo>
                <a:cubicBezTo>
                  <a:pt x="5334000" y="1840119"/>
                  <a:pt x="4353860" y="859953"/>
                  <a:pt x="3144755" y="859953"/>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1076613" y="3572421"/>
            <a:ext cx="7410258" cy="2485479"/>
          </a:xfrm>
        </p:spPr>
        <p:txBody>
          <a:bodyPr anchor="b">
            <a:normAutofit fontScale="90000"/>
          </a:bodyPr>
          <a:lstStyle/>
          <a:p>
            <a:r>
              <a:rPr lang="en-US" b="0" i="0" dirty="0">
                <a:solidFill>
                  <a:schemeClr val="tx1"/>
                </a:solidFill>
                <a:effectLst/>
                <a:latin typeface="open-sans"/>
              </a:rPr>
              <a:t>Also around the time of the winter solstice, Romans observed </a:t>
            </a:r>
            <a:r>
              <a:rPr lang="en-US" b="0" i="0" dirty="0" err="1">
                <a:solidFill>
                  <a:schemeClr val="tx1"/>
                </a:solidFill>
                <a:effectLst/>
                <a:latin typeface="open-sans"/>
              </a:rPr>
              <a:t>Juvenalia</a:t>
            </a:r>
            <a:r>
              <a:rPr lang="en-US" b="0" i="0" dirty="0">
                <a:solidFill>
                  <a:schemeClr val="tx1"/>
                </a:solidFill>
                <a:effectLst/>
                <a:latin typeface="open-sans"/>
              </a:rPr>
              <a:t>, a feast honoring the children of Rome. In addition, members of the upper classes often celebrated the birthday of Mithra, the god of the unconquerable sun, on December 25.</a:t>
            </a:r>
            <a:endParaRPr lang="en-US" dirty="0">
              <a:solidFill>
                <a:schemeClr val="tx1"/>
              </a:solidFill>
            </a:endParaRPr>
          </a:p>
        </p:txBody>
      </p:sp>
      <p:cxnSp>
        <p:nvCxnSpPr>
          <p:cNvPr id="22" name="Straight Connector 21">
            <a:extLst>
              <a:ext uri="{FF2B5EF4-FFF2-40B4-BE49-F238E27FC236}">
                <a16:creationId xmlns:a16="http://schemas.microsoft.com/office/drawing/2014/main" id="{7476E355-DC49-4AFB-88DE-62B854B9B3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3462" y="4003443"/>
            <a:ext cx="0" cy="2054457"/>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462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496957" y="168966"/>
            <a:ext cx="11251093" cy="4154984"/>
          </a:xfrm>
          <a:prstGeom prst="rect">
            <a:avLst/>
          </a:prstGeom>
          <a:noFill/>
        </p:spPr>
        <p:txBody>
          <a:bodyPr wrap="square" rtlCol="0">
            <a:spAutoFit/>
          </a:bodyPr>
          <a:lstStyle/>
          <a:p>
            <a:pPr fontAlgn="base"/>
            <a:r>
              <a:rPr lang="en-US" sz="4400" dirty="0">
                <a:latin typeface="Roboto" panose="02000000000000000000" pitchFamily="2" charset="0"/>
              </a:rPr>
              <a:t>59Then Judas and his brothers and the entire assembly of Israel decreed that every year for eight days, from the twenty-fifth day of the month Kislev, i</a:t>
            </a:r>
            <a:r>
              <a:rPr lang="en-US" sz="4400" dirty="0">
                <a:latin typeface="Roboto" panose="02000000000000000000" pitchFamily="2" charset="0"/>
                <a:hlinkClick r:id="rId3">
                  <a:extLst>
                    <a:ext uri="{A12FA001-AC4F-418D-AE19-62706E023703}">
                      <ahyp:hlinkClr xmlns:ahyp="http://schemas.microsoft.com/office/drawing/2018/hyperlinkcolor" val="tx"/>
                    </a:ext>
                  </a:extLst>
                </a:hlinkClick>
              </a:rPr>
              <a:t>n</a:t>
            </a:r>
            <a:r>
              <a:rPr lang="en-US" sz="4400" dirty="0">
                <a:latin typeface="Roboto" panose="02000000000000000000" pitchFamily="2" charset="0"/>
              </a:rPr>
              <a:t> the days of the dedication</a:t>
            </a:r>
            <a:r>
              <a:rPr lang="en-US" sz="4400" dirty="0">
                <a:latin typeface="Roboto" panose="02000000000000000000" pitchFamily="2" charset="0"/>
                <a:hlinkClick r:id="rId4">
                  <a:extLst>
                    <a:ext uri="{A12FA001-AC4F-418D-AE19-62706E023703}">
                      <ahyp:hlinkClr xmlns:ahyp="http://schemas.microsoft.com/office/drawing/2018/hyperlinkcolor" val="tx"/>
                    </a:ext>
                  </a:extLst>
                </a:hlinkClick>
              </a:rPr>
              <a:t>*</a:t>
            </a:r>
            <a:r>
              <a:rPr lang="en-US" sz="4400" dirty="0">
                <a:latin typeface="Roboto" panose="02000000000000000000" pitchFamily="2" charset="0"/>
              </a:rPr>
              <a:t> of the altar should be observed with joy and gladness on the anniversary.</a:t>
            </a:r>
          </a:p>
        </p:txBody>
      </p:sp>
    </p:spTree>
    <p:extLst>
      <p:ext uri="{BB962C8B-B14F-4D97-AF65-F5344CB8AC3E}">
        <p14:creationId xmlns:p14="http://schemas.microsoft.com/office/powerpoint/2010/main" val="2097255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0" y="0"/>
            <a:ext cx="12196199" cy="6857990"/>
          </a:xfrm>
          <a:prstGeom prst="rect">
            <a:avLst/>
          </a:prstGeom>
        </p:spPr>
      </p:pic>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2433249" y="371119"/>
            <a:ext cx="6868301" cy="1750731"/>
          </a:xfrm>
        </p:spPr>
        <p:txBody>
          <a:bodyPr anchor="b">
            <a:normAutofit/>
          </a:bodyPr>
          <a:lstStyle/>
          <a:p>
            <a:pPr algn="ctr"/>
            <a:r>
              <a:rPr lang="en-US" dirty="0">
                <a:solidFill>
                  <a:srgbClr val="FFFFFF"/>
                </a:solidFill>
              </a:rPr>
              <a:t>Assimilation or Dedication</a:t>
            </a:r>
          </a:p>
        </p:txBody>
      </p:sp>
      <p:sp>
        <p:nvSpPr>
          <p:cNvPr id="3" name="Subtitle 2">
            <a:extLst>
              <a:ext uri="{FF2B5EF4-FFF2-40B4-BE49-F238E27FC236}">
                <a16:creationId xmlns:a16="http://schemas.microsoft.com/office/drawing/2014/main" id="{0B833422-535B-7934-52B2-F1EC1A9D5D03}"/>
              </a:ext>
            </a:extLst>
          </p:cNvPr>
          <p:cNvSpPr>
            <a:spLocks noGrp="1"/>
          </p:cNvSpPr>
          <p:nvPr>
            <p:ph type="subTitle" idx="1"/>
          </p:nvPr>
        </p:nvSpPr>
        <p:spPr>
          <a:xfrm>
            <a:off x="500268" y="2729888"/>
            <a:ext cx="10734261" cy="847166"/>
          </a:xfrm>
        </p:spPr>
        <p:txBody>
          <a:bodyPr>
            <a:noAutofit/>
          </a:bodyPr>
          <a:lstStyle/>
          <a:p>
            <a:pPr algn="ctr"/>
            <a:r>
              <a:rPr lang="en-US" sz="4800" dirty="0">
                <a:solidFill>
                  <a:srgbClr val="FFFFFF"/>
                </a:solidFill>
              </a:rPr>
              <a:t>Hannukah = Dedication</a:t>
            </a:r>
          </a:p>
        </p:txBody>
      </p:sp>
    </p:spTree>
    <p:extLst>
      <p:ext uri="{BB962C8B-B14F-4D97-AF65-F5344CB8AC3E}">
        <p14:creationId xmlns:p14="http://schemas.microsoft.com/office/powerpoint/2010/main" val="2516959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943B353-B1CA-CEF1-2EA7-EBBFA23A28F2}"/>
              </a:ext>
            </a:extLst>
          </p:cNvPr>
          <p:cNvSpPr txBox="1"/>
          <p:nvPr/>
        </p:nvSpPr>
        <p:spPr>
          <a:xfrm>
            <a:off x="940907" y="3620961"/>
            <a:ext cx="11251093" cy="769441"/>
          </a:xfrm>
          <a:prstGeom prst="rect">
            <a:avLst/>
          </a:prstGeom>
          <a:noFill/>
        </p:spPr>
        <p:txBody>
          <a:bodyPr wrap="square" rtlCol="0">
            <a:spAutoFit/>
          </a:bodyPr>
          <a:lstStyle/>
          <a:p>
            <a:pPr fontAlgn="base"/>
            <a:r>
              <a:rPr lang="en-US" sz="4400" dirty="0">
                <a:latin typeface="Roboto" panose="02000000000000000000" pitchFamily="2" charset="0"/>
              </a:rPr>
              <a:t>1 Corinthians 3:16-17</a:t>
            </a:r>
          </a:p>
        </p:txBody>
      </p:sp>
      <p:sp>
        <p:nvSpPr>
          <p:cNvPr id="8" name="TextBox 7">
            <a:extLst>
              <a:ext uri="{FF2B5EF4-FFF2-40B4-BE49-F238E27FC236}">
                <a16:creationId xmlns:a16="http://schemas.microsoft.com/office/drawing/2014/main" id="{5D7851F8-D1B3-06EF-97BF-63981B1336D3}"/>
              </a:ext>
            </a:extLst>
          </p:cNvPr>
          <p:cNvSpPr txBox="1"/>
          <p:nvPr/>
        </p:nvSpPr>
        <p:spPr>
          <a:xfrm>
            <a:off x="940907" y="1982450"/>
            <a:ext cx="9313799" cy="1446550"/>
          </a:xfrm>
          <a:prstGeom prst="rect">
            <a:avLst/>
          </a:prstGeom>
          <a:noFill/>
        </p:spPr>
        <p:txBody>
          <a:bodyPr wrap="square">
            <a:spAutoFit/>
          </a:bodyPr>
          <a:lstStyle/>
          <a:p>
            <a:r>
              <a:rPr lang="en-US" sz="4400" dirty="0">
                <a:latin typeface="Roboto" panose="02000000000000000000" pitchFamily="2" charset="0"/>
              </a:rPr>
              <a:t>48They also repaired the sanctuary and the </a:t>
            </a:r>
            <a:r>
              <a:rPr lang="en-US" sz="4400" dirty="0">
                <a:solidFill>
                  <a:srgbClr val="FF0000"/>
                </a:solidFill>
                <a:latin typeface="Roboto" panose="02000000000000000000" pitchFamily="2" charset="0"/>
              </a:rPr>
              <a:t>interior of the temple </a:t>
            </a:r>
          </a:p>
        </p:txBody>
      </p:sp>
      <p:sp>
        <p:nvSpPr>
          <p:cNvPr id="10" name="TextBox 9">
            <a:extLst>
              <a:ext uri="{FF2B5EF4-FFF2-40B4-BE49-F238E27FC236}">
                <a16:creationId xmlns:a16="http://schemas.microsoft.com/office/drawing/2014/main" id="{4F5BB32F-EE9B-54EA-4121-EDEA2D81659F}"/>
              </a:ext>
            </a:extLst>
          </p:cNvPr>
          <p:cNvSpPr txBox="1"/>
          <p:nvPr/>
        </p:nvSpPr>
        <p:spPr>
          <a:xfrm>
            <a:off x="940907" y="378528"/>
            <a:ext cx="9541565" cy="1323439"/>
          </a:xfrm>
          <a:prstGeom prst="rect">
            <a:avLst/>
          </a:prstGeom>
          <a:noFill/>
        </p:spPr>
        <p:txBody>
          <a:bodyPr wrap="square" rtlCol="0">
            <a:spAutoFit/>
          </a:bodyPr>
          <a:lstStyle/>
          <a:p>
            <a:r>
              <a:rPr lang="en-US" sz="4000" dirty="0">
                <a:latin typeface="Roboto" panose="02000000000000000000" pitchFamily="2" charset="0"/>
              </a:rPr>
              <a:t>Divine Circularity and the fulfillment of the Old Covenant in Christ Jesus</a:t>
            </a:r>
          </a:p>
        </p:txBody>
      </p:sp>
    </p:spTree>
    <p:extLst>
      <p:ext uri="{BB962C8B-B14F-4D97-AF65-F5344CB8AC3E}">
        <p14:creationId xmlns:p14="http://schemas.microsoft.com/office/powerpoint/2010/main" val="187490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278306"/>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D7851F8-D1B3-06EF-97BF-63981B1336D3}"/>
              </a:ext>
            </a:extLst>
          </p:cNvPr>
          <p:cNvSpPr txBox="1"/>
          <p:nvPr/>
        </p:nvSpPr>
        <p:spPr>
          <a:xfrm>
            <a:off x="940907" y="1690062"/>
            <a:ext cx="10976110" cy="2800767"/>
          </a:xfrm>
          <a:prstGeom prst="rect">
            <a:avLst/>
          </a:prstGeom>
          <a:noFill/>
        </p:spPr>
        <p:txBody>
          <a:bodyPr wrap="square">
            <a:spAutoFit/>
          </a:bodyPr>
          <a:lstStyle/>
          <a:p>
            <a:pPr fontAlgn="base"/>
            <a:r>
              <a:rPr lang="en-US" sz="4400" dirty="0">
                <a:latin typeface="Roboto" panose="02000000000000000000" pitchFamily="2" charset="0"/>
              </a:rPr>
              <a:t>46They stored the </a:t>
            </a:r>
            <a:r>
              <a:rPr lang="en-US" sz="4400" u="sng" dirty="0">
                <a:solidFill>
                  <a:srgbClr val="FF0000"/>
                </a:solidFill>
                <a:latin typeface="Roboto" panose="02000000000000000000" pitchFamily="2" charset="0"/>
              </a:rPr>
              <a:t>stones</a:t>
            </a:r>
            <a:r>
              <a:rPr lang="en-US" sz="4400" dirty="0">
                <a:latin typeface="Roboto" panose="02000000000000000000" pitchFamily="2" charset="0"/>
              </a:rPr>
              <a:t> in a suitable place on the temple mount, until </a:t>
            </a:r>
            <a:r>
              <a:rPr lang="en-US" sz="4400" dirty="0">
                <a:solidFill>
                  <a:srgbClr val="FF0000"/>
                </a:solidFill>
                <a:latin typeface="Roboto" panose="02000000000000000000" pitchFamily="2" charset="0"/>
              </a:rPr>
              <a:t>the coming of a prophet who could determine what to do with them.</a:t>
            </a:r>
          </a:p>
        </p:txBody>
      </p:sp>
      <p:sp>
        <p:nvSpPr>
          <p:cNvPr id="10" name="TextBox 9">
            <a:extLst>
              <a:ext uri="{FF2B5EF4-FFF2-40B4-BE49-F238E27FC236}">
                <a16:creationId xmlns:a16="http://schemas.microsoft.com/office/drawing/2014/main" id="{4F5BB32F-EE9B-54EA-4121-EDEA2D81659F}"/>
              </a:ext>
            </a:extLst>
          </p:cNvPr>
          <p:cNvSpPr txBox="1"/>
          <p:nvPr/>
        </p:nvSpPr>
        <p:spPr>
          <a:xfrm>
            <a:off x="940907" y="378528"/>
            <a:ext cx="9541565" cy="1323439"/>
          </a:xfrm>
          <a:prstGeom prst="rect">
            <a:avLst/>
          </a:prstGeom>
          <a:noFill/>
        </p:spPr>
        <p:txBody>
          <a:bodyPr wrap="square" rtlCol="0">
            <a:spAutoFit/>
          </a:bodyPr>
          <a:lstStyle/>
          <a:p>
            <a:r>
              <a:rPr lang="en-US" sz="4000" u="sng" dirty="0">
                <a:latin typeface="Roboto" panose="02000000000000000000" pitchFamily="2" charset="0"/>
              </a:rPr>
              <a:t>Divine Circularity and the fulfillment of the Old Covenant in Christ Jesus</a:t>
            </a:r>
          </a:p>
        </p:txBody>
      </p:sp>
      <p:sp>
        <p:nvSpPr>
          <p:cNvPr id="5" name="TextBox 4">
            <a:extLst>
              <a:ext uri="{FF2B5EF4-FFF2-40B4-BE49-F238E27FC236}">
                <a16:creationId xmlns:a16="http://schemas.microsoft.com/office/drawing/2014/main" id="{310A6491-B82F-5E3C-AAD3-958356ADF444}"/>
              </a:ext>
            </a:extLst>
          </p:cNvPr>
          <p:cNvSpPr txBox="1"/>
          <p:nvPr/>
        </p:nvSpPr>
        <p:spPr>
          <a:xfrm>
            <a:off x="996090" y="4809942"/>
            <a:ext cx="3774693" cy="769441"/>
          </a:xfrm>
          <a:prstGeom prst="rect">
            <a:avLst/>
          </a:prstGeom>
          <a:noFill/>
        </p:spPr>
        <p:txBody>
          <a:bodyPr wrap="square" rtlCol="0">
            <a:spAutoFit/>
          </a:bodyPr>
          <a:lstStyle/>
          <a:p>
            <a:r>
              <a:rPr lang="en-US" sz="4400" dirty="0">
                <a:latin typeface="Roboto" panose="02000000000000000000" pitchFamily="2" charset="0"/>
              </a:rPr>
              <a:t>1 Peter 2:5</a:t>
            </a:r>
          </a:p>
        </p:txBody>
      </p:sp>
      <p:sp>
        <p:nvSpPr>
          <p:cNvPr id="6" name="TextBox 5">
            <a:extLst>
              <a:ext uri="{FF2B5EF4-FFF2-40B4-BE49-F238E27FC236}">
                <a16:creationId xmlns:a16="http://schemas.microsoft.com/office/drawing/2014/main" id="{05ED4958-D7DC-2DEB-331F-E9A335340741}"/>
              </a:ext>
            </a:extLst>
          </p:cNvPr>
          <p:cNvSpPr txBox="1"/>
          <p:nvPr/>
        </p:nvSpPr>
        <p:spPr>
          <a:xfrm>
            <a:off x="4401019" y="4778054"/>
            <a:ext cx="5239938" cy="769441"/>
          </a:xfrm>
          <a:prstGeom prst="rect">
            <a:avLst/>
          </a:prstGeom>
          <a:noFill/>
        </p:spPr>
        <p:txBody>
          <a:bodyPr wrap="square" rtlCol="0">
            <a:spAutoFit/>
          </a:bodyPr>
          <a:lstStyle/>
          <a:p>
            <a:r>
              <a:rPr lang="en-US" sz="4400" dirty="0">
                <a:latin typeface="Roboto" panose="02000000000000000000" pitchFamily="2" charset="0"/>
              </a:rPr>
              <a:t>Ephesians 2:19-22</a:t>
            </a:r>
          </a:p>
        </p:txBody>
      </p:sp>
    </p:spTree>
    <p:extLst>
      <p:ext uri="{BB962C8B-B14F-4D97-AF65-F5344CB8AC3E}">
        <p14:creationId xmlns:p14="http://schemas.microsoft.com/office/powerpoint/2010/main" val="131738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278306"/>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427381" y="2151821"/>
            <a:ext cx="10893288" cy="5749787"/>
          </a:xfrm>
        </p:spPr>
        <p:txBody>
          <a:bodyPr anchor="b">
            <a:normAutofit/>
          </a:bodyPr>
          <a:lstStyle/>
          <a:p>
            <a:pPr fontAlgn="base"/>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D7851F8-D1B3-06EF-97BF-63981B1336D3}"/>
              </a:ext>
            </a:extLst>
          </p:cNvPr>
          <p:cNvSpPr txBox="1"/>
          <p:nvPr/>
        </p:nvSpPr>
        <p:spPr>
          <a:xfrm>
            <a:off x="617756" y="1583643"/>
            <a:ext cx="10976110" cy="2862322"/>
          </a:xfrm>
          <a:prstGeom prst="rect">
            <a:avLst/>
          </a:prstGeom>
          <a:noFill/>
        </p:spPr>
        <p:txBody>
          <a:bodyPr wrap="square">
            <a:spAutoFit/>
          </a:bodyPr>
          <a:lstStyle/>
          <a:p>
            <a:pPr algn="ctr" fontAlgn="base"/>
            <a:r>
              <a:rPr lang="en-US" sz="6000" dirty="0">
                <a:latin typeface="Roboto" panose="02000000000000000000" pitchFamily="2" charset="0"/>
              </a:rPr>
              <a:t>A Day of Renewal of Dedication</a:t>
            </a:r>
          </a:p>
          <a:p>
            <a:pPr algn="ctr" fontAlgn="base"/>
            <a:r>
              <a:rPr lang="en-US" sz="6000" dirty="0">
                <a:solidFill>
                  <a:srgbClr val="FF0000"/>
                </a:solidFill>
                <a:latin typeface="Roboto" panose="02000000000000000000" pitchFamily="2" charset="0"/>
              </a:rPr>
              <a:t>And	</a:t>
            </a:r>
          </a:p>
          <a:p>
            <a:pPr algn="ctr" fontAlgn="base"/>
            <a:r>
              <a:rPr lang="en-US" sz="6000" dirty="0">
                <a:latin typeface="Roboto" panose="02000000000000000000" pitchFamily="2" charset="0"/>
              </a:rPr>
              <a:t>Refusal of Assimilation</a:t>
            </a:r>
          </a:p>
        </p:txBody>
      </p:sp>
    </p:spTree>
    <p:extLst>
      <p:ext uri="{BB962C8B-B14F-4D97-AF65-F5344CB8AC3E}">
        <p14:creationId xmlns:p14="http://schemas.microsoft.com/office/powerpoint/2010/main" val="158262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1C0BCA8-B9D5-4F84-B063-ABE683EE0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srcRect t="6201" b="3437"/>
          <a:stretch/>
        </p:blipFill>
        <p:spPr>
          <a:xfrm>
            <a:off x="20" y="10"/>
            <a:ext cx="12191979" cy="6857989"/>
          </a:xfrm>
          <a:prstGeom prst="rect">
            <a:avLst/>
          </a:prstGeom>
        </p:spPr>
      </p:pic>
      <p:sp>
        <p:nvSpPr>
          <p:cNvPr id="20" name="Freeform: Shape 19">
            <a:extLst>
              <a:ext uri="{FF2B5EF4-FFF2-40B4-BE49-F238E27FC236}">
                <a16:creationId xmlns:a16="http://schemas.microsoft.com/office/drawing/2014/main" id="{3148D7B7-CAFA-4089-A365-6371A76FE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3144236 w 12192000"/>
              <a:gd name="connsiteY0" fmla="*/ 859953 h 6858000"/>
              <a:gd name="connsiteX1" fmla="*/ 954990 w 12192000"/>
              <a:gd name="connsiteY1" fmla="*/ 3049201 h 6858000"/>
              <a:gd name="connsiteX2" fmla="*/ 954990 w 12192000"/>
              <a:gd name="connsiteY2" fmla="*/ 3317710 h 6858000"/>
              <a:gd name="connsiteX3" fmla="*/ 954990 w 12192000"/>
              <a:gd name="connsiteY3" fmla="*/ 6057900 h 6858000"/>
              <a:gd name="connsiteX4" fmla="*/ 5334000 w 12192000"/>
              <a:gd name="connsiteY4" fmla="*/ 6057900 h 6858000"/>
              <a:gd name="connsiteX5" fmla="*/ 5334000 w 12192000"/>
              <a:gd name="connsiteY5" fmla="*/ 3049201 h 6858000"/>
              <a:gd name="connsiteX6" fmla="*/ 3144755 w 12192000"/>
              <a:gd name="connsiteY6" fmla="*/ 859953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44236" y="859953"/>
                </a:moveTo>
                <a:cubicBezTo>
                  <a:pt x="1935127" y="859953"/>
                  <a:pt x="954990" y="1840119"/>
                  <a:pt x="954990" y="3049201"/>
                </a:cubicBezTo>
                <a:lnTo>
                  <a:pt x="954990" y="3317710"/>
                </a:lnTo>
                <a:lnTo>
                  <a:pt x="954990" y="6057900"/>
                </a:lnTo>
                <a:lnTo>
                  <a:pt x="5334000" y="6057900"/>
                </a:lnTo>
                <a:lnTo>
                  <a:pt x="5334000" y="3049201"/>
                </a:lnTo>
                <a:cubicBezTo>
                  <a:pt x="5334000" y="1840119"/>
                  <a:pt x="4353860" y="859953"/>
                  <a:pt x="3144755" y="859953"/>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569716" y="1296360"/>
            <a:ext cx="9598005" cy="2485479"/>
          </a:xfrm>
        </p:spPr>
        <p:txBody>
          <a:bodyPr anchor="b">
            <a:normAutofit fontScale="90000"/>
          </a:bodyPr>
          <a:lstStyle/>
          <a:p>
            <a:r>
              <a:rPr lang="en-US" b="0" i="0" dirty="0">
                <a:solidFill>
                  <a:schemeClr val="tx1"/>
                </a:solidFill>
                <a:effectLst/>
                <a:latin typeface="open-sans"/>
              </a:rPr>
              <a:t>Pope Julius I chose December 25. It is commonly believed that the church chose this date in an effort to adopt and absorb the traditions of the pagan Saturnalia festival.</a:t>
            </a:r>
            <a:endParaRPr lang="en-US" dirty="0">
              <a:solidFill>
                <a:schemeClr val="tx1"/>
              </a:solidFill>
            </a:endParaRPr>
          </a:p>
        </p:txBody>
      </p:sp>
      <p:cxnSp>
        <p:nvCxnSpPr>
          <p:cNvPr id="22" name="Straight Connector 21">
            <a:extLst>
              <a:ext uri="{FF2B5EF4-FFF2-40B4-BE49-F238E27FC236}">
                <a16:creationId xmlns:a16="http://schemas.microsoft.com/office/drawing/2014/main" id="{7476E355-DC49-4AFB-88DE-62B854B9B3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3462" y="4003443"/>
            <a:ext cx="0" cy="2054457"/>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1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1C0BCA8-B9D5-4F84-B063-ABE683EE0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srcRect t="6201" b="3437"/>
          <a:stretch/>
        </p:blipFill>
        <p:spPr>
          <a:xfrm>
            <a:off x="21" y="278306"/>
            <a:ext cx="12191979" cy="6857989"/>
          </a:xfrm>
          <a:prstGeom prst="rect">
            <a:avLst/>
          </a:prstGeom>
        </p:spPr>
      </p:pic>
      <p:sp>
        <p:nvSpPr>
          <p:cNvPr id="20" name="Freeform: Shape 19">
            <a:extLst>
              <a:ext uri="{FF2B5EF4-FFF2-40B4-BE49-F238E27FC236}">
                <a16:creationId xmlns:a16="http://schemas.microsoft.com/office/drawing/2014/main" id="{3148D7B7-CAFA-4089-A365-6371A76FE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3144236 w 12192000"/>
              <a:gd name="connsiteY0" fmla="*/ 859953 h 6858000"/>
              <a:gd name="connsiteX1" fmla="*/ 954990 w 12192000"/>
              <a:gd name="connsiteY1" fmla="*/ 3049201 h 6858000"/>
              <a:gd name="connsiteX2" fmla="*/ 954990 w 12192000"/>
              <a:gd name="connsiteY2" fmla="*/ 3317710 h 6858000"/>
              <a:gd name="connsiteX3" fmla="*/ 954990 w 12192000"/>
              <a:gd name="connsiteY3" fmla="*/ 6057900 h 6858000"/>
              <a:gd name="connsiteX4" fmla="*/ 5334000 w 12192000"/>
              <a:gd name="connsiteY4" fmla="*/ 6057900 h 6858000"/>
              <a:gd name="connsiteX5" fmla="*/ 5334000 w 12192000"/>
              <a:gd name="connsiteY5" fmla="*/ 3049201 h 6858000"/>
              <a:gd name="connsiteX6" fmla="*/ 3144755 w 12192000"/>
              <a:gd name="connsiteY6" fmla="*/ 859953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44236" y="859953"/>
                </a:moveTo>
                <a:cubicBezTo>
                  <a:pt x="1935127" y="859953"/>
                  <a:pt x="954990" y="1840119"/>
                  <a:pt x="954990" y="3049201"/>
                </a:cubicBezTo>
                <a:lnTo>
                  <a:pt x="954990" y="3317710"/>
                </a:lnTo>
                <a:lnTo>
                  <a:pt x="954990" y="6057900"/>
                </a:lnTo>
                <a:lnTo>
                  <a:pt x="5334000" y="6057900"/>
                </a:lnTo>
                <a:lnTo>
                  <a:pt x="5334000" y="3049201"/>
                </a:lnTo>
                <a:cubicBezTo>
                  <a:pt x="5334000" y="1840119"/>
                  <a:pt x="4353860" y="859953"/>
                  <a:pt x="3144755" y="859953"/>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0" y="3107876"/>
            <a:ext cx="11926953" cy="2485479"/>
          </a:xfrm>
        </p:spPr>
        <p:txBody>
          <a:bodyPr anchor="b">
            <a:normAutofit fontScale="90000"/>
          </a:bodyPr>
          <a:lstStyle/>
          <a:p>
            <a:r>
              <a:rPr lang="en-US" sz="4400" b="0" i="0" dirty="0">
                <a:solidFill>
                  <a:schemeClr val="tx1"/>
                </a:solidFill>
                <a:effectLst/>
                <a:latin typeface="open-sans"/>
              </a:rPr>
              <a:t>By the </a:t>
            </a:r>
            <a:r>
              <a:rPr lang="en-US" sz="4400" b="0" i="0" u="sng" dirty="0">
                <a:solidFill>
                  <a:schemeClr val="tx1"/>
                </a:solidFill>
                <a:effectLst/>
                <a:latin typeface="open-sans"/>
                <a:hlinkClick r:id="rId3">
                  <a:extLst>
                    <a:ext uri="{A12FA001-AC4F-418D-AE19-62706E023703}">
                      <ahyp:hlinkClr xmlns:ahyp="http://schemas.microsoft.com/office/drawing/2018/hyperlinkcolor" val="tx"/>
                    </a:ext>
                  </a:extLst>
                </a:hlinkClick>
              </a:rPr>
              <a:t>Middle Ages</a:t>
            </a:r>
            <a:r>
              <a:rPr lang="en-US" sz="4400" b="0" i="0" dirty="0">
                <a:solidFill>
                  <a:schemeClr val="tx1"/>
                </a:solidFill>
                <a:effectLst/>
                <a:latin typeface="open-sans"/>
              </a:rPr>
              <a:t>, Christianity had, for the most part, replaced pagan religion. On Christmas, believers attended church, then celebrated raucously in a drunken, carnival-like atmosphere similar to today’s </a:t>
            </a:r>
            <a:r>
              <a:rPr lang="en-US" sz="4400" b="0" i="0" u="sng" dirty="0">
                <a:solidFill>
                  <a:schemeClr val="tx1"/>
                </a:solidFill>
                <a:effectLst/>
                <a:latin typeface="open-sans"/>
                <a:hlinkClick r:id="rId4">
                  <a:extLst>
                    <a:ext uri="{A12FA001-AC4F-418D-AE19-62706E023703}">
                      <ahyp:hlinkClr xmlns:ahyp="http://schemas.microsoft.com/office/drawing/2018/hyperlinkcolor" val="tx"/>
                    </a:ext>
                  </a:extLst>
                </a:hlinkClick>
              </a:rPr>
              <a:t>Mardi Gras</a:t>
            </a:r>
            <a:r>
              <a:rPr lang="en-US" sz="4400" b="0" i="0" dirty="0">
                <a:solidFill>
                  <a:schemeClr val="tx1"/>
                </a:solidFill>
                <a:effectLst/>
                <a:latin typeface="open-sans"/>
              </a:rPr>
              <a:t>. Each year, a beggar or student would be crowned the “lord of misrule” and eager celebrants played the part of his subjects. The poor would go to the houses of the rich and demand their best food and drink. </a:t>
            </a:r>
            <a:endParaRPr lang="en-US" sz="4400" dirty="0">
              <a:solidFill>
                <a:schemeClr val="tx1"/>
              </a:solidFill>
            </a:endParaRPr>
          </a:p>
        </p:txBody>
      </p:sp>
      <p:cxnSp>
        <p:nvCxnSpPr>
          <p:cNvPr id="22" name="Straight Connector 21">
            <a:extLst>
              <a:ext uri="{FF2B5EF4-FFF2-40B4-BE49-F238E27FC236}">
                <a16:creationId xmlns:a16="http://schemas.microsoft.com/office/drawing/2014/main" id="{7476E355-DC49-4AFB-88DE-62B854B9B3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3462" y="4003443"/>
            <a:ext cx="0" cy="2054457"/>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66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1C0BCA8-B9D5-4F84-B063-ABE683EE0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srcRect t="6201" b="3437"/>
          <a:stretch/>
        </p:blipFill>
        <p:spPr>
          <a:xfrm>
            <a:off x="21" y="278306"/>
            <a:ext cx="12191979" cy="6857989"/>
          </a:xfrm>
          <a:prstGeom prst="rect">
            <a:avLst/>
          </a:prstGeom>
        </p:spPr>
      </p:pic>
      <p:sp>
        <p:nvSpPr>
          <p:cNvPr id="20" name="Freeform: Shape 19">
            <a:extLst>
              <a:ext uri="{FF2B5EF4-FFF2-40B4-BE49-F238E27FC236}">
                <a16:creationId xmlns:a16="http://schemas.microsoft.com/office/drawing/2014/main" id="{3148D7B7-CAFA-4089-A365-6371A76FE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3144236 w 12192000"/>
              <a:gd name="connsiteY0" fmla="*/ 859953 h 6858000"/>
              <a:gd name="connsiteX1" fmla="*/ 954990 w 12192000"/>
              <a:gd name="connsiteY1" fmla="*/ 3049201 h 6858000"/>
              <a:gd name="connsiteX2" fmla="*/ 954990 w 12192000"/>
              <a:gd name="connsiteY2" fmla="*/ 3317710 h 6858000"/>
              <a:gd name="connsiteX3" fmla="*/ 954990 w 12192000"/>
              <a:gd name="connsiteY3" fmla="*/ 6057900 h 6858000"/>
              <a:gd name="connsiteX4" fmla="*/ 5334000 w 12192000"/>
              <a:gd name="connsiteY4" fmla="*/ 6057900 h 6858000"/>
              <a:gd name="connsiteX5" fmla="*/ 5334000 w 12192000"/>
              <a:gd name="connsiteY5" fmla="*/ 3049201 h 6858000"/>
              <a:gd name="connsiteX6" fmla="*/ 3144755 w 12192000"/>
              <a:gd name="connsiteY6" fmla="*/ 859953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44236" y="859953"/>
                </a:moveTo>
                <a:cubicBezTo>
                  <a:pt x="1935127" y="859953"/>
                  <a:pt x="954990" y="1840119"/>
                  <a:pt x="954990" y="3049201"/>
                </a:cubicBezTo>
                <a:lnTo>
                  <a:pt x="954990" y="3317710"/>
                </a:lnTo>
                <a:lnTo>
                  <a:pt x="954990" y="6057900"/>
                </a:lnTo>
                <a:lnTo>
                  <a:pt x="5334000" y="6057900"/>
                </a:lnTo>
                <a:lnTo>
                  <a:pt x="5334000" y="3049201"/>
                </a:lnTo>
                <a:cubicBezTo>
                  <a:pt x="5334000" y="1840119"/>
                  <a:pt x="4353860" y="859953"/>
                  <a:pt x="3144755" y="859953"/>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265047" y="1040537"/>
            <a:ext cx="11926953" cy="2485479"/>
          </a:xfrm>
        </p:spPr>
        <p:txBody>
          <a:bodyPr anchor="b">
            <a:normAutofit fontScale="90000"/>
          </a:bodyPr>
          <a:lstStyle/>
          <a:p>
            <a:r>
              <a:rPr lang="en-US" sz="4400" b="0" i="0" dirty="0">
                <a:solidFill>
                  <a:schemeClr val="tx1"/>
                </a:solidFill>
                <a:effectLst/>
                <a:latin typeface="open-sans"/>
              </a:rPr>
              <a:t>If owners failed to comply, their visitors would most likely terrorize them with mischief. Christmas became the time of year when the upper classes could repay their real or imagined “debt” to society by entertaining less fortunate citizens.</a:t>
            </a:r>
            <a:endParaRPr lang="en-US" sz="4400" dirty="0">
              <a:solidFill>
                <a:schemeClr val="tx1"/>
              </a:solidFill>
            </a:endParaRPr>
          </a:p>
        </p:txBody>
      </p:sp>
      <p:cxnSp>
        <p:nvCxnSpPr>
          <p:cNvPr id="22" name="Straight Connector 21">
            <a:extLst>
              <a:ext uri="{FF2B5EF4-FFF2-40B4-BE49-F238E27FC236}">
                <a16:creationId xmlns:a16="http://schemas.microsoft.com/office/drawing/2014/main" id="{7476E355-DC49-4AFB-88DE-62B854B9B3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3462" y="4003443"/>
            <a:ext cx="0" cy="2054457"/>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16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1964929" y="877657"/>
            <a:ext cx="8257941" cy="2302506"/>
          </a:xfrm>
        </p:spPr>
        <p:txBody>
          <a:bodyPr anchor="b">
            <a:normAutofit/>
          </a:bodyPr>
          <a:lstStyle/>
          <a:p>
            <a:pPr algn="ctr"/>
            <a:r>
              <a:rPr lang="en-US" sz="6000" dirty="0">
                <a:solidFill>
                  <a:srgbClr val="FFFFFF"/>
                </a:solidFill>
              </a:rPr>
              <a:t>Israel and the 9</a:t>
            </a:r>
            <a:r>
              <a:rPr lang="en-US" sz="6000" baseline="30000" dirty="0">
                <a:solidFill>
                  <a:srgbClr val="FFFFFF"/>
                </a:solidFill>
              </a:rPr>
              <a:t>th</a:t>
            </a:r>
            <a:r>
              <a:rPr lang="en-US" sz="6000" dirty="0">
                <a:solidFill>
                  <a:srgbClr val="FFFFFF"/>
                </a:solidFill>
              </a:rPr>
              <a:t> Month</a:t>
            </a: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0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1964929" y="800100"/>
            <a:ext cx="8257941" cy="949973"/>
          </a:xfrm>
        </p:spPr>
        <p:txBody>
          <a:bodyPr anchor="b">
            <a:normAutofit fontScale="90000"/>
          </a:bodyPr>
          <a:lstStyle/>
          <a:p>
            <a:pPr algn="ctr"/>
            <a:r>
              <a:rPr lang="en-US" sz="6000" dirty="0" err="1">
                <a:solidFill>
                  <a:srgbClr val="FFFFFF"/>
                </a:solidFill>
              </a:rPr>
              <a:t>Maccabes</a:t>
            </a: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646A961-E6BB-9FC1-F7BA-A4596CB2C260}"/>
              </a:ext>
            </a:extLst>
          </p:cNvPr>
          <p:cNvSpPr txBox="1"/>
          <p:nvPr/>
        </p:nvSpPr>
        <p:spPr>
          <a:xfrm>
            <a:off x="3488635" y="2438694"/>
            <a:ext cx="5098773" cy="769441"/>
          </a:xfrm>
          <a:prstGeom prst="rect">
            <a:avLst/>
          </a:prstGeom>
          <a:noFill/>
        </p:spPr>
        <p:txBody>
          <a:bodyPr wrap="square" rtlCol="0">
            <a:spAutoFit/>
          </a:bodyPr>
          <a:lstStyle/>
          <a:p>
            <a:pPr algn="ctr"/>
            <a:r>
              <a:rPr lang="en-US" sz="4400" dirty="0"/>
              <a:t>Judas </a:t>
            </a:r>
            <a:r>
              <a:rPr lang="en-US" sz="4400" dirty="0" err="1"/>
              <a:t>Maccabes</a:t>
            </a:r>
            <a:endParaRPr lang="en-US" sz="4400" dirty="0"/>
          </a:p>
        </p:txBody>
      </p:sp>
      <p:sp>
        <p:nvSpPr>
          <p:cNvPr id="5" name="TextBox 4">
            <a:extLst>
              <a:ext uri="{FF2B5EF4-FFF2-40B4-BE49-F238E27FC236}">
                <a16:creationId xmlns:a16="http://schemas.microsoft.com/office/drawing/2014/main" id="{FA01AE94-57BA-B674-73FC-C69F742178B8}"/>
              </a:ext>
            </a:extLst>
          </p:cNvPr>
          <p:cNvSpPr txBox="1"/>
          <p:nvPr/>
        </p:nvSpPr>
        <p:spPr>
          <a:xfrm>
            <a:off x="4619910" y="3577548"/>
            <a:ext cx="2971800" cy="584775"/>
          </a:xfrm>
          <a:prstGeom prst="rect">
            <a:avLst/>
          </a:prstGeom>
          <a:noFill/>
        </p:spPr>
        <p:txBody>
          <a:bodyPr wrap="square" rtlCol="0">
            <a:spAutoFit/>
          </a:bodyPr>
          <a:lstStyle/>
          <a:p>
            <a:pPr algn="ctr"/>
            <a:r>
              <a:rPr lang="en-US" sz="3200" dirty="0"/>
              <a:t>167 BC</a:t>
            </a:r>
          </a:p>
        </p:txBody>
      </p:sp>
      <p:sp>
        <p:nvSpPr>
          <p:cNvPr id="6" name="TextBox 5">
            <a:extLst>
              <a:ext uri="{FF2B5EF4-FFF2-40B4-BE49-F238E27FC236}">
                <a16:creationId xmlns:a16="http://schemas.microsoft.com/office/drawing/2014/main" id="{F358CDAB-5A2D-3891-D32A-76BAE30A1E5F}"/>
              </a:ext>
            </a:extLst>
          </p:cNvPr>
          <p:cNvSpPr txBox="1"/>
          <p:nvPr/>
        </p:nvSpPr>
        <p:spPr>
          <a:xfrm>
            <a:off x="8224084" y="5596235"/>
            <a:ext cx="3391029" cy="923330"/>
          </a:xfrm>
          <a:prstGeom prst="rect">
            <a:avLst/>
          </a:prstGeom>
          <a:noFill/>
        </p:spPr>
        <p:txBody>
          <a:bodyPr wrap="square" rtlCol="0">
            <a:spAutoFit/>
          </a:bodyPr>
          <a:lstStyle/>
          <a:p>
            <a:r>
              <a:rPr lang="en-US" dirty="0"/>
              <a:t>Note: The book of </a:t>
            </a:r>
            <a:r>
              <a:rPr lang="en-US" dirty="0" err="1"/>
              <a:t>Maccabes</a:t>
            </a:r>
            <a:r>
              <a:rPr lang="en-US" dirty="0"/>
              <a:t> was removed from the Canon of Scripture in 1825</a:t>
            </a:r>
          </a:p>
        </p:txBody>
      </p:sp>
    </p:spTree>
    <p:extLst>
      <p:ext uri="{BB962C8B-B14F-4D97-AF65-F5344CB8AC3E}">
        <p14:creationId xmlns:p14="http://schemas.microsoft.com/office/powerpoint/2010/main" val="221121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CC3CF30-D145-26FF-D9C2-A11F942BCFB8}"/>
              </a:ext>
            </a:extLst>
          </p:cNvPr>
          <p:cNvPicPr>
            <a:picLocks noChangeAspect="1"/>
          </p:cNvPicPr>
          <p:nvPr/>
        </p:nvPicPr>
        <p:blipFill rotWithShape="1">
          <a:blip r:embed="rId2">
            <a:alphaModFix amt="60000"/>
          </a:blip>
          <a:srcRect t="6216" r="-2" b="3452"/>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B3AF86-4D48-4C75-8772-7F746654CEDE}"/>
              </a:ext>
            </a:extLst>
          </p:cNvPr>
          <p:cNvSpPr>
            <a:spLocks noGrp="1"/>
          </p:cNvSpPr>
          <p:nvPr>
            <p:ph type="ctrTitle"/>
          </p:nvPr>
        </p:nvSpPr>
        <p:spPr>
          <a:xfrm>
            <a:off x="208720" y="996397"/>
            <a:ext cx="11589028" cy="4298675"/>
          </a:xfrm>
        </p:spPr>
        <p:txBody>
          <a:bodyPr anchor="b">
            <a:normAutofit fontScale="90000"/>
          </a:bodyPr>
          <a:lstStyle/>
          <a:p>
            <a:pPr fontAlgn="base"/>
            <a:r>
              <a:rPr lang="en-US" sz="4400" b="0" i="0" u="sng" dirty="0">
                <a:solidFill>
                  <a:schemeClr val="tx1"/>
                </a:solidFill>
                <a:effectLst/>
                <a:latin typeface="inherit"/>
              </a:rPr>
              <a:t>1 Mac.1:11-15</a:t>
            </a:r>
            <a:br>
              <a:rPr lang="en-US" sz="3600" b="0" i="0" dirty="0">
                <a:solidFill>
                  <a:schemeClr val="tx1"/>
                </a:solidFill>
                <a:effectLst/>
                <a:latin typeface="inherit"/>
              </a:rPr>
            </a:br>
            <a:r>
              <a:rPr lang="en-US" sz="4900" b="0" i="0" dirty="0">
                <a:solidFill>
                  <a:schemeClr val="tx1"/>
                </a:solidFill>
                <a:effectLst/>
                <a:latin typeface="inherit"/>
              </a:rPr>
              <a:t>11</a:t>
            </a:r>
            <a:r>
              <a:rPr lang="en-US" sz="4900" b="0" i="0" u="none" strike="noStrike" baseline="30000" dirty="0">
                <a:solidFill>
                  <a:schemeClr val="tx1"/>
                </a:solidFill>
                <a:effectLst/>
                <a:latin typeface="inherit"/>
                <a:hlinkClick r:id="rId3">
                  <a:extLst>
                    <a:ext uri="{A12FA001-AC4F-418D-AE19-62706E023703}">
                      <ahyp:hlinkClr xmlns:ahyp="http://schemas.microsoft.com/office/drawing/2018/hyperlinkcolor" val="tx"/>
                    </a:ext>
                  </a:extLst>
                </a:hlinkClick>
              </a:rPr>
              <a:t>b</a:t>
            </a:r>
            <a:r>
              <a:rPr lang="en-US" sz="4900" b="0" i="0" dirty="0">
                <a:solidFill>
                  <a:schemeClr val="tx1"/>
                </a:solidFill>
                <a:effectLst/>
                <a:latin typeface="Roboto" panose="020F0502020204030204" pitchFamily="34" charset="0"/>
              </a:rPr>
              <a:t> In those days there appeared in Israel transgressors of the law who seduced many, saying: “Let us go and make a covenant with the Gentiles all around us; since we separated from them, many evils have come upon us</a:t>
            </a:r>
            <a:br>
              <a:rPr lang="en-US" sz="2400" b="0" i="0" dirty="0">
                <a:solidFill>
                  <a:srgbClr val="363936"/>
                </a:solidFill>
                <a:effectLst/>
                <a:latin typeface="Roboto" panose="020F0502020204030204" pitchFamily="34" charset="0"/>
              </a:rPr>
            </a:br>
            <a:br>
              <a:rPr lang="en-US" sz="2400" b="0" i="0" dirty="0">
                <a:solidFill>
                  <a:srgbClr val="363936"/>
                </a:solidFill>
                <a:effectLst/>
                <a:latin typeface="Roboto" panose="020F0502020204030204" pitchFamily="34" charset="0"/>
              </a:rPr>
            </a:br>
            <a:endParaRPr lang="en-US" sz="6000"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953283"/>
      </p:ext>
    </p:extLst>
  </p:cSld>
  <p:clrMapOvr>
    <a:masterClrMapping/>
  </p:clrMapOvr>
</p:sld>
</file>

<file path=ppt/theme/theme1.xml><?xml version="1.0" encoding="utf-8"?>
<a:theme xmlns:a="http://schemas.openxmlformats.org/drawingml/2006/main" name="VaultVTI">
  <a:themeElements>
    <a:clrScheme name="AnalogousFromDarkSeedRightStep">
      <a:dk1>
        <a:srgbClr val="000000"/>
      </a:dk1>
      <a:lt1>
        <a:srgbClr val="FFFFFF"/>
      </a:lt1>
      <a:dk2>
        <a:srgbClr val="1B252F"/>
      </a:dk2>
      <a:lt2>
        <a:srgbClr val="F3F2F0"/>
      </a:lt2>
      <a:accent1>
        <a:srgbClr val="4D86C3"/>
      </a:accent1>
      <a:accent2>
        <a:srgbClr val="3E46B3"/>
      </a:accent2>
      <a:accent3>
        <a:srgbClr val="764DC3"/>
      </a:accent3>
      <a:accent4>
        <a:srgbClr val="963BB1"/>
      </a:accent4>
      <a:accent5>
        <a:srgbClr val="C34DAD"/>
      </a:accent5>
      <a:accent6>
        <a:srgbClr val="B13B6A"/>
      </a:accent6>
      <a:hlink>
        <a:srgbClr val="35A037"/>
      </a:hlink>
      <a:folHlink>
        <a:srgbClr val="7F7F7F"/>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docProps/app.xml><?xml version="1.0" encoding="utf-8"?>
<Properties xmlns="http://schemas.openxmlformats.org/officeDocument/2006/extended-properties" xmlns:vt="http://schemas.openxmlformats.org/officeDocument/2006/docPropsVTypes">
  <TotalTime>784</TotalTime>
  <Words>1494</Words>
  <Application>Microsoft Macintosh PowerPoint</Application>
  <PresentationFormat>Widescreen</PresentationFormat>
  <Paragraphs>88</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Georgia Pro Light</vt:lpstr>
      <vt:lpstr>inherit</vt:lpstr>
      <vt:lpstr>open-sans</vt:lpstr>
      <vt:lpstr>Roboto</vt:lpstr>
      <vt:lpstr>VaultVTI</vt:lpstr>
      <vt:lpstr>Assimilation or Dedication</vt:lpstr>
      <vt:lpstr>Research will reveal that December 25th  [Casleu] was a well established day for many various pagan rituals of people groups from the North (particularly by the Greeks).</vt:lpstr>
      <vt:lpstr>Also around the time of the winter solstice, Romans observed Juvenalia, a feast honoring the children of Rome. In addition, members of the upper classes often celebrated the birthday of Mithra, the god of the unconquerable sun, on December 25.</vt:lpstr>
      <vt:lpstr>Pope Julius I chose December 25. It is commonly believed that the church chose this date in an effort to adopt and absorb the traditions of the pagan Saturnalia festival.</vt:lpstr>
      <vt:lpstr>By the Middle Ages, Christianity had, for the most part, replaced pagan religion. On Christmas, believers attended church, then celebrated raucously in a drunken, carnival-like atmosphere similar to today’s Mardi Gras. Each year, a beggar or student would be crowned the “lord of misrule” and eager celebrants played the part of his subjects. The poor would go to the houses of the rich and demand their best food and drink. </vt:lpstr>
      <vt:lpstr>If owners failed to comply, their visitors would most likely terrorize them with mischief. Christmas became the time of year when the upper classes could repay their real or imagined “debt” to society by entertaining less fortunate citizens.</vt:lpstr>
      <vt:lpstr>Israel and the 9th Month</vt:lpstr>
      <vt:lpstr>Maccabes</vt:lpstr>
      <vt:lpstr>1 Mac.1:11-15 11b In those days there appeared in Israel transgressors of the law who seduced many, saying: “Let us go and make a covenant with the Gentiles all around us; since we separated from them, many evils have come upon us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Assimilation or Dedication</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Assimilation or Dedication</dc:title>
  <dc:creator>Gerald Whitaker</dc:creator>
  <cp:lastModifiedBy>Gerald Whitaker</cp:lastModifiedBy>
  <cp:revision>3</cp:revision>
  <dcterms:created xsi:type="dcterms:W3CDTF">2022-12-25T02:13:40Z</dcterms:created>
  <dcterms:modified xsi:type="dcterms:W3CDTF">2022-12-25T15:18:27Z</dcterms:modified>
</cp:coreProperties>
</file>